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39"/>
  </p:notesMasterIdLst>
  <p:sldIdLst>
    <p:sldId id="256" r:id="rId3"/>
    <p:sldId id="257" r:id="rId4"/>
    <p:sldId id="347" r:id="rId5"/>
    <p:sldId id="349" r:id="rId6"/>
    <p:sldId id="350" r:id="rId7"/>
    <p:sldId id="351" r:id="rId8"/>
    <p:sldId id="352" r:id="rId9"/>
    <p:sldId id="353" r:id="rId10"/>
    <p:sldId id="354" r:id="rId11"/>
    <p:sldId id="355" r:id="rId12"/>
    <p:sldId id="361" r:id="rId13"/>
    <p:sldId id="412" r:id="rId14"/>
    <p:sldId id="296" r:id="rId15"/>
    <p:sldId id="297" r:id="rId16"/>
    <p:sldId id="435" r:id="rId17"/>
    <p:sldId id="365" r:id="rId18"/>
    <p:sldId id="366" r:id="rId19"/>
    <p:sldId id="367" r:id="rId20"/>
    <p:sldId id="298" r:id="rId21"/>
    <p:sldId id="299" r:id="rId22"/>
    <p:sldId id="339" r:id="rId23"/>
    <p:sldId id="340" r:id="rId24"/>
    <p:sldId id="436" r:id="rId25"/>
    <p:sldId id="437" r:id="rId26"/>
    <p:sldId id="278" r:id="rId27"/>
    <p:sldId id="279" r:id="rId28"/>
    <p:sldId id="368" r:id="rId29"/>
    <p:sldId id="281" r:id="rId30"/>
    <p:sldId id="369" r:id="rId31"/>
    <p:sldId id="283" r:id="rId32"/>
    <p:sldId id="284" r:id="rId33"/>
    <p:sldId id="285" r:id="rId34"/>
    <p:sldId id="286" r:id="rId35"/>
    <p:sldId id="371" r:id="rId36"/>
    <p:sldId id="370" r:id="rId37"/>
    <p:sldId id="374" r:id="rId38"/>
    <p:sldId id="373" r:id="rId39"/>
    <p:sldId id="378" r:id="rId40"/>
    <p:sldId id="377" r:id="rId41"/>
    <p:sldId id="380" r:id="rId42"/>
    <p:sldId id="382" r:id="rId43"/>
    <p:sldId id="383" r:id="rId44"/>
    <p:sldId id="388" r:id="rId45"/>
    <p:sldId id="387" r:id="rId46"/>
    <p:sldId id="386" r:id="rId47"/>
    <p:sldId id="389" r:id="rId48"/>
    <p:sldId id="390" r:id="rId49"/>
    <p:sldId id="385" r:id="rId50"/>
    <p:sldId id="384" r:id="rId51"/>
    <p:sldId id="381" r:id="rId52"/>
    <p:sldId id="310" r:id="rId53"/>
    <p:sldId id="311" r:id="rId54"/>
    <p:sldId id="312" r:id="rId55"/>
    <p:sldId id="313" r:id="rId56"/>
    <p:sldId id="398" r:id="rId57"/>
    <p:sldId id="309" r:id="rId58"/>
    <p:sldId id="300" r:id="rId59"/>
    <p:sldId id="301" r:id="rId60"/>
    <p:sldId id="302" r:id="rId61"/>
    <p:sldId id="303" r:id="rId62"/>
    <p:sldId id="304" r:id="rId63"/>
    <p:sldId id="305" r:id="rId64"/>
    <p:sldId id="308" r:id="rId65"/>
    <p:sldId id="289" r:id="rId66"/>
    <p:sldId id="396" r:id="rId67"/>
    <p:sldId id="391" r:id="rId68"/>
    <p:sldId id="356" r:id="rId69"/>
    <p:sldId id="392" r:id="rId70"/>
    <p:sldId id="291" r:id="rId71"/>
    <p:sldId id="315" r:id="rId72"/>
    <p:sldId id="316" r:id="rId73"/>
    <p:sldId id="318" r:id="rId74"/>
    <p:sldId id="319" r:id="rId75"/>
    <p:sldId id="320" r:id="rId76"/>
    <p:sldId id="323" r:id="rId77"/>
    <p:sldId id="324" r:id="rId78"/>
    <p:sldId id="343" r:id="rId79"/>
    <p:sldId id="344" r:id="rId80"/>
    <p:sldId id="317" r:id="rId81"/>
    <p:sldId id="394" r:id="rId82"/>
    <p:sldId id="395" r:id="rId83"/>
    <p:sldId id="358" r:id="rId84"/>
    <p:sldId id="399" r:id="rId85"/>
    <p:sldId id="400" r:id="rId86"/>
    <p:sldId id="401" r:id="rId87"/>
    <p:sldId id="402" r:id="rId88"/>
    <p:sldId id="403" r:id="rId89"/>
    <p:sldId id="434" r:id="rId90"/>
    <p:sldId id="405" r:id="rId91"/>
    <p:sldId id="404" r:id="rId92"/>
    <p:sldId id="325" r:id="rId93"/>
    <p:sldId id="328" r:id="rId94"/>
    <p:sldId id="397" r:id="rId95"/>
    <p:sldId id="327" r:id="rId96"/>
    <p:sldId id="406" r:id="rId97"/>
    <p:sldId id="407" r:id="rId98"/>
    <p:sldId id="425" r:id="rId99"/>
    <p:sldId id="414" r:id="rId100"/>
    <p:sldId id="426" r:id="rId101"/>
    <p:sldId id="415" r:id="rId102"/>
    <p:sldId id="419" r:id="rId103"/>
    <p:sldId id="428" r:id="rId104"/>
    <p:sldId id="427" r:id="rId105"/>
    <p:sldId id="429" r:id="rId106"/>
    <p:sldId id="418" r:id="rId107"/>
    <p:sldId id="431" r:id="rId108"/>
    <p:sldId id="432" r:id="rId109"/>
    <p:sldId id="417" r:id="rId110"/>
    <p:sldId id="416" r:id="rId111"/>
    <p:sldId id="420" r:id="rId112"/>
    <p:sldId id="421" r:id="rId113"/>
    <p:sldId id="422" r:id="rId114"/>
    <p:sldId id="423" r:id="rId115"/>
    <p:sldId id="424" r:id="rId116"/>
    <p:sldId id="330" r:id="rId117"/>
    <p:sldId id="332" r:id="rId118"/>
    <p:sldId id="345" r:id="rId119"/>
    <p:sldId id="359" r:id="rId120"/>
    <p:sldId id="433" r:id="rId121"/>
    <p:sldId id="275" r:id="rId122"/>
    <p:sldId id="276" r:id="rId123"/>
    <p:sldId id="333" r:id="rId124"/>
    <p:sldId id="335" r:id="rId125"/>
    <p:sldId id="334" r:id="rId126"/>
    <p:sldId id="269" r:id="rId127"/>
    <p:sldId id="270" r:id="rId128"/>
    <p:sldId id="271" r:id="rId129"/>
    <p:sldId id="362" r:id="rId130"/>
    <p:sldId id="363" r:id="rId131"/>
    <p:sldId id="408" r:id="rId132"/>
    <p:sldId id="342" r:id="rId133"/>
    <p:sldId id="410" r:id="rId134"/>
    <p:sldId id="411" r:id="rId135"/>
    <p:sldId id="272" r:id="rId136"/>
    <p:sldId id="273" r:id="rId137"/>
    <p:sldId id="274" r:id="rId1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CD7C33AB-DC54-4233-8EAB-FC237BEA2F7A}">
          <p14:sldIdLst>
            <p14:sldId id="256"/>
            <p14:sldId id="257"/>
          </p14:sldIdLst>
        </p14:section>
        <p14:section name="Prayer" id="{A9C89222-38F6-418A-9E3F-10B12D351A36}">
          <p14:sldIdLst>
            <p14:sldId id="347"/>
            <p14:sldId id="349"/>
            <p14:sldId id="350"/>
            <p14:sldId id="351"/>
            <p14:sldId id="352"/>
            <p14:sldId id="353"/>
            <p14:sldId id="354"/>
            <p14:sldId id="355"/>
            <p14:sldId id="361"/>
            <p14:sldId id="412"/>
            <p14:sldId id="296"/>
            <p14:sldId id="297"/>
            <p14:sldId id="435"/>
            <p14:sldId id="365"/>
            <p14:sldId id="366"/>
            <p14:sldId id="367"/>
            <p14:sldId id="298"/>
            <p14:sldId id="299"/>
            <p14:sldId id="339"/>
            <p14:sldId id="340"/>
            <p14:sldId id="436"/>
            <p14:sldId id="437"/>
            <p14:sldId id="278"/>
            <p14:sldId id="279"/>
            <p14:sldId id="368"/>
            <p14:sldId id="281"/>
            <p14:sldId id="369"/>
            <p14:sldId id="283"/>
            <p14:sldId id="284"/>
            <p14:sldId id="285"/>
            <p14:sldId id="286"/>
            <p14:sldId id="371"/>
            <p14:sldId id="370"/>
            <p14:sldId id="374"/>
            <p14:sldId id="373"/>
            <p14:sldId id="378"/>
            <p14:sldId id="377"/>
            <p14:sldId id="380"/>
            <p14:sldId id="382"/>
            <p14:sldId id="383"/>
            <p14:sldId id="388"/>
            <p14:sldId id="387"/>
            <p14:sldId id="386"/>
            <p14:sldId id="389"/>
            <p14:sldId id="390"/>
            <p14:sldId id="385"/>
            <p14:sldId id="384"/>
            <p14:sldId id="381"/>
            <p14:sldId id="310"/>
            <p14:sldId id="311"/>
            <p14:sldId id="312"/>
            <p14:sldId id="313"/>
            <p14:sldId id="398"/>
            <p14:sldId id="309"/>
            <p14:sldId id="300"/>
            <p14:sldId id="301"/>
            <p14:sldId id="302"/>
            <p14:sldId id="303"/>
            <p14:sldId id="304"/>
            <p14:sldId id="305"/>
            <p14:sldId id="308"/>
            <p14:sldId id="289"/>
            <p14:sldId id="396"/>
            <p14:sldId id="391"/>
            <p14:sldId id="356"/>
            <p14:sldId id="392"/>
            <p14:sldId id="291"/>
            <p14:sldId id="315"/>
            <p14:sldId id="316"/>
            <p14:sldId id="318"/>
            <p14:sldId id="319"/>
            <p14:sldId id="320"/>
            <p14:sldId id="323"/>
            <p14:sldId id="324"/>
            <p14:sldId id="343"/>
            <p14:sldId id="344"/>
            <p14:sldId id="317"/>
            <p14:sldId id="394"/>
            <p14:sldId id="395"/>
            <p14:sldId id="358"/>
            <p14:sldId id="399"/>
            <p14:sldId id="400"/>
            <p14:sldId id="401"/>
            <p14:sldId id="402"/>
            <p14:sldId id="403"/>
            <p14:sldId id="434"/>
            <p14:sldId id="405"/>
            <p14:sldId id="404"/>
            <p14:sldId id="325"/>
            <p14:sldId id="328"/>
            <p14:sldId id="397"/>
            <p14:sldId id="327"/>
            <p14:sldId id="406"/>
            <p14:sldId id="407"/>
            <p14:sldId id="425"/>
            <p14:sldId id="414"/>
            <p14:sldId id="426"/>
            <p14:sldId id="415"/>
            <p14:sldId id="419"/>
            <p14:sldId id="428"/>
            <p14:sldId id="427"/>
            <p14:sldId id="429"/>
            <p14:sldId id="418"/>
            <p14:sldId id="431"/>
            <p14:sldId id="432"/>
            <p14:sldId id="417"/>
            <p14:sldId id="416"/>
            <p14:sldId id="420"/>
            <p14:sldId id="421"/>
            <p14:sldId id="422"/>
            <p14:sldId id="423"/>
            <p14:sldId id="424"/>
            <p14:sldId id="330"/>
            <p14:sldId id="332"/>
            <p14:sldId id="345"/>
            <p14:sldId id="359"/>
            <p14:sldId id="433"/>
            <p14:sldId id="275"/>
            <p14:sldId id="276"/>
            <p14:sldId id="333"/>
            <p14:sldId id="335"/>
            <p14:sldId id="334"/>
            <p14:sldId id="269"/>
            <p14:sldId id="270"/>
            <p14:sldId id="271"/>
            <p14:sldId id="362"/>
            <p14:sldId id="363"/>
            <p14:sldId id="408"/>
            <p14:sldId id="342"/>
            <p14:sldId id="410"/>
            <p14:sldId id="41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194"/>
    <a:srgbClr val="4B3836"/>
    <a:srgbClr val="323759"/>
    <a:srgbClr val="100607"/>
    <a:srgbClr val="970222"/>
    <a:srgbClr val="021B99"/>
    <a:srgbClr val="028398"/>
    <a:srgbClr val="199902"/>
    <a:srgbClr val="9B9300"/>
    <a:srgbClr val="9B1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25098-2A2E-4DBF-9136-108587E98C1C}"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ADB8823B-96A2-45F7-B951-4DBFEAEC68F0}">
      <dgm:prSet/>
      <dgm:spPr/>
      <dgm:t>
        <a:bodyPr/>
        <a:lstStyle/>
        <a:p>
          <a:pPr>
            <a:defRPr b="1"/>
          </a:pPr>
          <a:r>
            <a:rPr lang="en-US"/>
            <a:t>4 Dec. 2020</a:t>
          </a:r>
        </a:p>
      </dgm:t>
    </dgm:pt>
    <dgm:pt modelId="{60C22592-0BB1-4787-AEC8-ACE1E8AB85D6}" type="parTrans" cxnId="{8EB80D47-DBA0-4E5F-BA98-66374ECA8EE7}">
      <dgm:prSet/>
      <dgm:spPr/>
      <dgm:t>
        <a:bodyPr/>
        <a:lstStyle/>
        <a:p>
          <a:endParaRPr lang="en-US"/>
        </a:p>
      </dgm:t>
    </dgm:pt>
    <dgm:pt modelId="{BB20CB8A-9090-4A9F-969E-663BE38CDF3F}" type="sibTrans" cxnId="{8EB80D47-DBA0-4E5F-BA98-66374ECA8EE7}">
      <dgm:prSet/>
      <dgm:spPr/>
      <dgm:t>
        <a:bodyPr/>
        <a:lstStyle/>
        <a:p>
          <a:endParaRPr lang="en-US"/>
        </a:p>
      </dgm:t>
    </dgm:pt>
    <dgm:pt modelId="{46BBECB9-2DBF-4A35-B0E4-270AF8B43FD5}">
      <dgm:prSet custT="1"/>
      <dgm:spPr/>
      <dgm:t>
        <a:bodyPr/>
        <a:lstStyle/>
        <a:p>
          <a:r>
            <a:rPr lang="en-US" sz="1800" dirty="0"/>
            <a:t>Covid – Christmas Masses</a:t>
          </a:r>
        </a:p>
      </dgm:t>
    </dgm:pt>
    <dgm:pt modelId="{EC563457-8039-4F80-85CA-1F030D925498}" type="parTrans" cxnId="{6A6815BD-A868-4F8B-A93F-38005552BF9F}">
      <dgm:prSet/>
      <dgm:spPr/>
      <dgm:t>
        <a:bodyPr/>
        <a:lstStyle/>
        <a:p>
          <a:endParaRPr lang="en-US"/>
        </a:p>
      </dgm:t>
    </dgm:pt>
    <dgm:pt modelId="{C0DB5C38-EC16-4891-A23E-D6D4FE571B83}" type="sibTrans" cxnId="{6A6815BD-A868-4F8B-A93F-38005552BF9F}">
      <dgm:prSet/>
      <dgm:spPr/>
      <dgm:t>
        <a:bodyPr/>
        <a:lstStyle/>
        <a:p>
          <a:endParaRPr lang="en-US"/>
        </a:p>
      </dgm:t>
    </dgm:pt>
    <dgm:pt modelId="{E0C33EED-4398-4404-B5DF-0336CDE9AB4F}">
      <dgm:prSet/>
      <dgm:spPr/>
      <dgm:t>
        <a:bodyPr/>
        <a:lstStyle/>
        <a:p>
          <a:pPr>
            <a:defRPr b="1"/>
          </a:pPr>
          <a:r>
            <a:rPr lang="en-US"/>
            <a:t>2 Jan. 2021</a:t>
          </a:r>
        </a:p>
      </dgm:t>
    </dgm:pt>
    <dgm:pt modelId="{188EA698-4AE4-4726-AF83-3EC8F74CB40C}" type="parTrans" cxnId="{4442D8BB-575B-415E-9D14-2BC933DA8107}">
      <dgm:prSet/>
      <dgm:spPr/>
      <dgm:t>
        <a:bodyPr/>
        <a:lstStyle/>
        <a:p>
          <a:endParaRPr lang="en-US"/>
        </a:p>
      </dgm:t>
    </dgm:pt>
    <dgm:pt modelId="{716519F4-214F-4C25-B1B7-314D83573148}" type="sibTrans" cxnId="{4442D8BB-575B-415E-9D14-2BC933DA8107}">
      <dgm:prSet/>
      <dgm:spPr/>
      <dgm:t>
        <a:bodyPr/>
        <a:lstStyle/>
        <a:p>
          <a:endParaRPr lang="en-US"/>
        </a:p>
      </dgm:t>
    </dgm:pt>
    <dgm:pt modelId="{FEE0BE7C-FD97-4EDC-B493-AEA0EB1E011B}">
      <dgm:prSet custT="1"/>
      <dgm:spPr/>
      <dgm:t>
        <a:bodyPr/>
        <a:lstStyle/>
        <a:p>
          <a:r>
            <a:rPr lang="en-US" sz="1800" dirty="0"/>
            <a:t>RTÉ’s NY </a:t>
          </a:r>
          <a:r>
            <a:rPr lang="en-US" sz="1800" dirty="0" err="1"/>
            <a:t>programme</a:t>
          </a:r>
          <a:endParaRPr lang="en-US" sz="1800" dirty="0"/>
        </a:p>
      </dgm:t>
    </dgm:pt>
    <dgm:pt modelId="{EF6B768D-0DAA-4AF6-B0FE-D72C42E6EFD1}" type="parTrans" cxnId="{E4BA43CE-280E-4975-9E0C-0473182A23C8}">
      <dgm:prSet/>
      <dgm:spPr/>
      <dgm:t>
        <a:bodyPr/>
        <a:lstStyle/>
        <a:p>
          <a:endParaRPr lang="en-US"/>
        </a:p>
      </dgm:t>
    </dgm:pt>
    <dgm:pt modelId="{07E170CB-52C4-4C6E-A704-A098A7824B33}" type="sibTrans" cxnId="{E4BA43CE-280E-4975-9E0C-0473182A23C8}">
      <dgm:prSet/>
      <dgm:spPr/>
      <dgm:t>
        <a:bodyPr/>
        <a:lstStyle/>
        <a:p>
          <a:endParaRPr lang="en-US"/>
        </a:p>
      </dgm:t>
    </dgm:pt>
    <dgm:pt modelId="{2578A7EA-74C0-4621-9C87-E0AA129226AB}">
      <dgm:prSet/>
      <dgm:spPr/>
      <dgm:t>
        <a:bodyPr/>
        <a:lstStyle/>
        <a:p>
          <a:pPr>
            <a:defRPr b="1"/>
          </a:pPr>
          <a:r>
            <a:rPr lang="en-US"/>
            <a:t>15 Jan. 2021</a:t>
          </a:r>
        </a:p>
      </dgm:t>
    </dgm:pt>
    <dgm:pt modelId="{8EA23543-9F3A-4BC8-B5E9-6213838017CA}" type="parTrans" cxnId="{CD9984DB-C658-420D-AAD8-338714B1B009}">
      <dgm:prSet/>
      <dgm:spPr/>
      <dgm:t>
        <a:bodyPr/>
        <a:lstStyle/>
        <a:p>
          <a:endParaRPr lang="en-US"/>
        </a:p>
      </dgm:t>
    </dgm:pt>
    <dgm:pt modelId="{CDE94121-5CB3-4FC4-8162-6242D4039E7D}" type="sibTrans" cxnId="{CD9984DB-C658-420D-AAD8-338714B1B009}">
      <dgm:prSet/>
      <dgm:spPr/>
      <dgm:t>
        <a:bodyPr/>
        <a:lstStyle/>
        <a:p>
          <a:endParaRPr lang="en-US"/>
        </a:p>
      </dgm:t>
    </dgm:pt>
    <dgm:pt modelId="{846B0334-EA9E-4E51-A21C-977D53C50F2B}">
      <dgm:prSet custT="1"/>
      <dgm:spPr/>
      <dgm:t>
        <a:bodyPr/>
        <a:lstStyle/>
        <a:p>
          <a:r>
            <a:rPr lang="en-US" sz="1800" dirty="0"/>
            <a:t>Mother and Baby Homes Report</a:t>
          </a:r>
        </a:p>
      </dgm:t>
    </dgm:pt>
    <dgm:pt modelId="{A70BC473-02B3-4CBB-99A0-9FA3ABFC4E5D}" type="parTrans" cxnId="{D7A03561-4B95-45E3-92CA-FE51F9F230C9}">
      <dgm:prSet/>
      <dgm:spPr/>
      <dgm:t>
        <a:bodyPr/>
        <a:lstStyle/>
        <a:p>
          <a:endParaRPr lang="en-US"/>
        </a:p>
      </dgm:t>
    </dgm:pt>
    <dgm:pt modelId="{B8961F51-CFE1-4383-9E25-6337B8D34544}" type="sibTrans" cxnId="{D7A03561-4B95-45E3-92CA-FE51F9F230C9}">
      <dgm:prSet/>
      <dgm:spPr/>
      <dgm:t>
        <a:bodyPr/>
        <a:lstStyle/>
        <a:p>
          <a:endParaRPr lang="en-US"/>
        </a:p>
      </dgm:t>
    </dgm:pt>
    <dgm:pt modelId="{5B8EC174-3A3A-4A0B-8BCB-ABF38FAA39CD}">
      <dgm:prSet/>
      <dgm:spPr/>
      <dgm:t>
        <a:bodyPr/>
        <a:lstStyle/>
        <a:p>
          <a:pPr>
            <a:defRPr b="1"/>
          </a:pPr>
          <a:r>
            <a:rPr lang="en-US"/>
            <a:t>21 Feb. 2021</a:t>
          </a:r>
        </a:p>
      </dgm:t>
    </dgm:pt>
    <dgm:pt modelId="{A554F0EA-B8BC-4C18-A8E8-F19B9C003B1B}" type="parTrans" cxnId="{2EAAC4CB-F316-4AFE-96AA-C7A4D4AA2C1D}">
      <dgm:prSet/>
      <dgm:spPr/>
      <dgm:t>
        <a:bodyPr/>
        <a:lstStyle/>
        <a:p>
          <a:endParaRPr lang="en-US"/>
        </a:p>
      </dgm:t>
    </dgm:pt>
    <dgm:pt modelId="{1EE0E73A-0742-45CD-9D8E-A3D28F35DEC2}" type="sibTrans" cxnId="{2EAAC4CB-F316-4AFE-96AA-C7A4D4AA2C1D}">
      <dgm:prSet/>
      <dgm:spPr/>
      <dgm:t>
        <a:bodyPr/>
        <a:lstStyle/>
        <a:p>
          <a:endParaRPr lang="en-US"/>
        </a:p>
      </dgm:t>
    </dgm:pt>
    <dgm:pt modelId="{B35F160B-CC6F-4E5F-8EDC-E85E93C53CAF}">
      <dgm:prSet custT="1"/>
      <dgm:spPr/>
      <dgm:t>
        <a:bodyPr/>
        <a:lstStyle/>
        <a:p>
          <a:r>
            <a:rPr lang="en-US" sz="1800" dirty="0"/>
            <a:t>Covid – Easter Reopening of Churches</a:t>
          </a:r>
        </a:p>
      </dgm:t>
    </dgm:pt>
    <dgm:pt modelId="{1941255E-888E-4E99-9B6C-143A9B4B8CD5}" type="parTrans" cxnId="{50E6C643-0456-4905-8111-9A9FF4CCB298}">
      <dgm:prSet/>
      <dgm:spPr/>
      <dgm:t>
        <a:bodyPr/>
        <a:lstStyle/>
        <a:p>
          <a:endParaRPr lang="en-US"/>
        </a:p>
      </dgm:t>
    </dgm:pt>
    <dgm:pt modelId="{3568F5C7-AC78-4F6F-BC86-9392769077C4}" type="sibTrans" cxnId="{50E6C643-0456-4905-8111-9A9FF4CCB298}">
      <dgm:prSet/>
      <dgm:spPr/>
      <dgm:t>
        <a:bodyPr/>
        <a:lstStyle/>
        <a:p>
          <a:endParaRPr lang="en-US"/>
        </a:p>
      </dgm:t>
    </dgm:pt>
    <dgm:pt modelId="{07912502-77C3-4524-8B33-99F62455BBC0}">
      <dgm:prSet/>
      <dgm:spPr/>
      <dgm:t>
        <a:bodyPr/>
        <a:lstStyle/>
        <a:p>
          <a:pPr>
            <a:defRPr b="1"/>
          </a:pPr>
          <a:r>
            <a:rPr lang="en-US"/>
            <a:t>18 Mar. 2021</a:t>
          </a:r>
        </a:p>
      </dgm:t>
    </dgm:pt>
    <dgm:pt modelId="{8A0C1219-36A0-433C-81CD-9DCFE71C67E3}" type="parTrans" cxnId="{21B7C18C-18BF-406D-ACCD-D0E48004ECE0}">
      <dgm:prSet/>
      <dgm:spPr/>
      <dgm:t>
        <a:bodyPr/>
        <a:lstStyle/>
        <a:p>
          <a:endParaRPr lang="en-US"/>
        </a:p>
      </dgm:t>
    </dgm:pt>
    <dgm:pt modelId="{E906FF01-C879-41C6-B677-922B36BEF7D8}" type="sibTrans" cxnId="{21B7C18C-18BF-406D-ACCD-D0E48004ECE0}">
      <dgm:prSet/>
      <dgm:spPr/>
      <dgm:t>
        <a:bodyPr/>
        <a:lstStyle/>
        <a:p>
          <a:endParaRPr lang="en-US"/>
        </a:p>
      </dgm:t>
    </dgm:pt>
    <dgm:pt modelId="{33129744-3885-4213-8975-3C99C6F6BA6C}">
      <dgm:prSet custT="1"/>
      <dgm:spPr/>
      <dgm:t>
        <a:bodyPr/>
        <a:lstStyle/>
        <a:p>
          <a:r>
            <a:rPr lang="en-US" sz="1800" dirty="0"/>
            <a:t>CDF Blessing of Same-Sex Unions</a:t>
          </a:r>
        </a:p>
      </dgm:t>
    </dgm:pt>
    <dgm:pt modelId="{4054CF5D-28E1-42E9-8338-5B8879038C09}" type="parTrans" cxnId="{0C59D2A1-A35A-48D5-9539-D130A39A094E}">
      <dgm:prSet/>
      <dgm:spPr/>
      <dgm:t>
        <a:bodyPr/>
        <a:lstStyle/>
        <a:p>
          <a:endParaRPr lang="en-US"/>
        </a:p>
      </dgm:t>
    </dgm:pt>
    <dgm:pt modelId="{EC652ACD-E332-4E3D-A430-616CD1362772}" type="sibTrans" cxnId="{0C59D2A1-A35A-48D5-9539-D130A39A094E}">
      <dgm:prSet/>
      <dgm:spPr/>
      <dgm:t>
        <a:bodyPr/>
        <a:lstStyle/>
        <a:p>
          <a:endParaRPr lang="en-US"/>
        </a:p>
      </dgm:t>
    </dgm:pt>
    <dgm:pt modelId="{2B3F6E4F-EE01-4AB6-AC6D-B42CBBBE04A7}">
      <dgm:prSet/>
      <dgm:spPr/>
      <dgm:t>
        <a:bodyPr/>
        <a:lstStyle/>
        <a:p>
          <a:pPr>
            <a:defRPr b="1"/>
          </a:pPr>
          <a:r>
            <a:rPr lang="en-US"/>
            <a:t>1 Apr. 2021</a:t>
          </a:r>
        </a:p>
      </dgm:t>
    </dgm:pt>
    <dgm:pt modelId="{3C649252-556C-45D5-BA22-A3DE9BB2649C}" type="parTrans" cxnId="{DCB40CF2-092C-4440-A4F2-F97ECCA81F05}">
      <dgm:prSet/>
      <dgm:spPr/>
      <dgm:t>
        <a:bodyPr/>
        <a:lstStyle/>
        <a:p>
          <a:endParaRPr lang="en-US"/>
        </a:p>
      </dgm:t>
    </dgm:pt>
    <dgm:pt modelId="{D7CF6FD1-E84E-47DC-9E95-067C066E7CF1}" type="sibTrans" cxnId="{DCB40CF2-092C-4440-A4F2-F97ECCA81F05}">
      <dgm:prSet/>
      <dgm:spPr/>
      <dgm:t>
        <a:bodyPr/>
        <a:lstStyle/>
        <a:p>
          <a:endParaRPr lang="en-US"/>
        </a:p>
      </dgm:t>
    </dgm:pt>
    <dgm:pt modelId="{AFE7863E-710C-4C3E-B50B-A3E80B87A5E8}">
      <dgm:prSet custT="1"/>
      <dgm:spPr/>
      <dgm:t>
        <a:bodyPr/>
        <a:lstStyle/>
        <a:p>
          <a:r>
            <a:rPr lang="en-US" sz="1800" dirty="0"/>
            <a:t>Welcome Bishops’ Synod Statement</a:t>
          </a:r>
        </a:p>
      </dgm:t>
    </dgm:pt>
    <dgm:pt modelId="{FDF9FC42-41F6-4E29-9D6B-595658064F6C}" type="parTrans" cxnId="{EA51FCDE-BAF5-49E9-A555-01979040153D}">
      <dgm:prSet/>
      <dgm:spPr/>
      <dgm:t>
        <a:bodyPr/>
        <a:lstStyle/>
        <a:p>
          <a:endParaRPr lang="en-US"/>
        </a:p>
      </dgm:t>
    </dgm:pt>
    <dgm:pt modelId="{4E4E3F0C-C101-4CB8-AB53-0DE1E50210BF}" type="sibTrans" cxnId="{EA51FCDE-BAF5-49E9-A555-01979040153D}">
      <dgm:prSet/>
      <dgm:spPr/>
      <dgm:t>
        <a:bodyPr/>
        <a:lstStyle/>
        <a:p>
          <a:endParaRPr lang="en-US"/>
        </a:p>
      </dgm:t>
    </dgm:pt>
    <dgm:pt modelId="{C619D0F2-2509-4A71-A0FA-9178B36379D1}">
      <dgm:prSet/>
      <dgm:spPr/>
      <dgm:t>
        <a:bodyPr/>
        <a:lstStyle/>
        <a:p>
          <a:pPr>
            <a:defRPr b="1"/>
          </a:pPr>
          <a:r>
            <a:rPr lang="en-US"/>
            <a:t>8 Aug. 2021</a:t>
          </a:r>
        </a:p>
      </dgm:t>
    </dgm:pt>
    <dgm:pt modelId="{2A7657E4-4331-44A6-B45F-C58F0DEE2E28}" type="parTrans" cxnId="{78DAC464-05CC-40E4-B34D-D72E48B78E62}">
      <dgm:prSet/>
      <dgm:spPr/>
      <dgm:t>
        <a:bodyPr/>
        <a:lstStyle/>
        <a:p>
          <a:endParaRPr lang="en-US"/>
        </a:p>
      </dgm:t>
    </dgm:pt>
    <dgm:pt modelId="{9AD64641-7B41-4CE2-8337-4BADAC78C988}" type="sibTrans" cxnId="{78DAC464-05CC-40E4-B34D-D72E48B78E62}">
      <dgm:prSet/>
      <dgm:spPr/>
      <dgm:t>
        <a:bodyPr/>
        <a:lstStyle/>
        <a:p>
          <a:endParaRPr lang="en-US"/>
        </a:p>
      </dgm:t>
    </dgm:pt>
    <dgm:pt modelId="{3CE7E6B2-A2BE-479E-BF5B-2ED3AE41DDF7}">
      <dgm:prSet custT="1"/>
      <dgm:spPr/>
      <dgm:t>
        <a:bodyPr/>
        <a:lstStyle/>
        <a:p>
          <a:r>
            <a:rPr lang="en-US" sz="1800" dirty="0"/>
            <a:t>Sacramental Preparation in Schools</a:t>
          </a:r>
        </a:p>
      </dgm:t>
    </dgm:pt>
    <dgm:pt modelId="{61AA4A99-4332-42AC-B667-BD3C0FBC62B0}" type="parTrans" cxnId="{8019778A-458E-41E6-8CD4-A42ED51A190A}">
      <dgm:prSet/>
      <dgm:spPr/>
      <dgm:t>
        <a:bodyPr/>
        <a:lstStyle/>
        <a:p>
          <a:endParaRPr lang="en-US"/>
        </a:p>
      </dgm:t>
    </dgm:pt>
    <dgm:pt modelId="{AFC990F4-A486-4CB3-8E59-E37FBAFDCF95}" type="sibTrans" cxnId="{8019778A-458E-41E6-8CD4-A42ED51A190A}">
      <dgm:prSet/>
      <dgm:spPr/>
      <dgm:t>
        <a:bodyPr/>
        <a:lstStyle/>
        <a:p>
          <a:endParaRPr lang="en-US"/>
        </a:p>
      </dgm:t>
    </dgm:pt>
    <dgm:pt modelId="{7C6BAA3A-7581-48C9-9974-4175CA92DA8D}">
      <dgm:prSet/>
      <dgm:spPr/>
      <dgm:t>
        <a:bodyPr/>
        <a:lstStyle/>
        <a:p>
          <a:pPr>
            <a:defRPr b="1"/>
          </a:pPr>
          <a:r>
            <a:rPr lang="en-US"/>
            <a:t>1 Nov. 2021</a:t>
          </a:r>
        </a:p>
      </dgm:t>
    </dgm:pt>
    <dgm:pt modelId="{D98DFBFE-123A-4C62-B92E-5D283383EF86}" type="parTrans" cxnId="{035D591B-6802-4EF6-A17B-BBC9DF505FCF}">
      <dgm:prSet/>
      <dgm:spPr/>
      <dgm:t>
        <a:bodyPr/>
        <a:lstStyle/>
        <a:p>
          <a:endParaRPr lang="en-US"/>
        </a:p>
      </dgm:t>
    </dgm:pt>
    <dgm:pt modelId="{5B30ECC1-6C72-44E9-BF46-E2419F71483C}" type="sibTrans" cxnId="{035D591B-6802-4EF6-A17B-BBC9DF505FCF}">
      <dgm:prSet/>
      <dgm:spPr/>
      <dgm:t>
        <a:bodyPr/>
        <a:lstStyle/>
        <a:p>
          <a:endParaRPr lang="en-US"/>
        </a:p>
      </dgm:t>
    </dgm:pt>
    <dgm:pt modelId="{E2F688F2-8C01-45A2-9C39-00F0C3C5B25C}">
      <dgm:prSet custT="1"/>
      <dgm:spPr/>
      <dgm:t>
        <a:bodyPr/>
        <a:lstStyle/>
        <a:p>
          <a:r>
            <a:rPr lang="en-US" sz="1800" dirty="0"/>
            <a:t>Priests’ Complaints about Bishops</a:t>
          </a:r>
        </a:p>
      </dgm:t>
    </dgm:pt>
    <dgm:pt modelId="{F15257AE-38FF-4DFB-A55D-70E7B326658F}" type="parTrans" cxnId="{8FB783F5-05DC-4F8C-A880-2035B514200C}">
      <dgm:prSet/>
      <dgm:spPr/>
      <dgm:t>
        <a:bodyPr/>
        <a:lstStyle/>
        <a:p>
          <a:endParaRPr lang="en-US"/>
        </a:p>
      </dgm:t>
    </dgm:pt>
    <dgm:pt modelId="{4F824B3C-B345-49BE-820D-AC45621D5108}" type="sibTrans" cxnId="{8FB783F5-05DC-4F8C-A880-2035B514200C}">
      <dgm:prSet/>
      <dgm:spPr/>
      <dgm:t>
        <a:bodyPr/>
        <a:lstStyle/>
        <a:p>
          <a:endParaRPr lang="en-US"/>
        </a:p>
      </dgm:t>
    </dgm:pt>
    <dgm:pt modelId="{32A7109E-B2B8-4375-981A-ACFCD04EE436}" type="pres">
      <dgm:prSet presAssocID="{3BA25098-2A2E-4DBF-9136-108587E98C1C}" presName="root" presStyleCnt="0">
        <dgm:presLayoutVars>
          <dgm:chMax/>
          <dgm:chPref/>
          <dgm:animLvl val="lvl"/>
        </dgm:presLayoutVars>
      </dgm:prSet>
      <dgm:spPr/>
    </dgm:pt>
    <dgm:pt modelId="{D82F1A73-BA3F-4FDE-98C3-0DA572C479EB}" type="pres">
      <dgm:prSet presAssocID="{3BA25098-2A2E-4DBF-9136-108587E98C1C}" presName="divider" presStyleLbl="fgAcc1" presStyleIdx="0" presStyleCnt="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C4EAAE5B-09B3-4C6A-A379-D0E45F190FDA}" type="pres">
      <dgm:prSet presAssocID="{3BA25098-2A2E-4DBF-9136-108587E98C1C}" presName="nodes" presStyleCnt="0">
        <dgm:presLayoutVars>
          <dgm:chMax/>
          <dgm:chPref/>
          <dgm:animLvl val="lvl"/>
        </dgm:presLayoutVars>
      </dgm:prSet>
      <dgm:spPr/>
    </dgm:pt>
    <dgm:pt modelId="{DAE7DCB7-67C0-4A15-9004-8290E3A747E4}" type="pres">
      <dgm:prSet presAssocID="{ADB8823B-96A2-45F7-B951-4DBFEAEC68F0}" presName="composite" presStyleCnt="0"/>
      <dgm:spPr/>
    </dgm:pt>
    <dgm:pt modelId="{02B5089D-D484-4DE3-A0D3-312AF2595B40}" type="pres">
      <dgm:prSet presAssocID="{ADB8823B-96A2-45F7-B951-4DBFEAEC68F0}" presName="ConnectorPoint" presStyleLbl="lnNode1" presStyleIdx="0"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9D06AAF-7849-4196-9D63-8E9BD20EF707}" type="pres">
      <dgm:prSet presAssocID="{ADB8823B-96A2-45F7-B951-4DBFEAEC68F0}" presName="DropPinPlaceHolder" presStyleCnt="0"/>
      <dgm:spPr/>
    </dgm:pt>
    <dgm:pt modelId="{9AB2720F-855F-4AEE-BF20-7AF3E8DBE5F4}" type="pres">
      <dgm:prSet presAssocID="{ADB8823B-96A2-45F7-B951-4DBFEAEC68F0}" presName="DropPin" presStyleLbl="alignNode1" presStyleIdx="0" presStyleCnt="8"/>
      <dgm:spPr/>
    </dgm:pt>
    <dgm:pt modelId="{8C32BCAF-9FDA-4977-9B59-7CBD057F605F}" type="pres">
      <dgm:prSet presAssocID="{ADB8823B-96A2-45F7-B951-4DBFEAEC68F0}"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34D818F4-E977-4F62-92D3-708050C2BE07}" type="pres">
      <dgm:prSet presAssocID="{ADB8823B-96A2-45F7-B951-4DBFEAEC68F0}" presName="L2TextContainer" presStyleLbl="revTx" presStyleIdx="0" presStyleCnt="16">
        <dgm:presLayoutVars>
          <dgm:bulletEnabled val="1"/>
        </dgm:presLayoutVars>
      </dgm:prSet>
      <dgm:spPr/>
    </dgm:pt>
    <dgm:pt modelId="{84723CEA-12E9-48BF-8B76-BA04E4E37299}" type="pres">
      <dgm:prSet presAssocID="{ADB8823B-96A2-45F7-B951-4DBFEAEC68F0}" presName="L1TextContainer" presStyleLbl="revTx" presStyleIdx="1" presStyleCnt="16">
        <dgm:presLayoutVars>
          <dgm:chMax val="1"/>
          <dgm:chPref val="1"/>
          <dgm:bulletEnabled val="1"/>
        </dgm:presLayoutVars>
      </dgm:prSet>
      <dgm:spPr/>
    </dgm:pt>
    <dgm:pt modelId="{7FBF91F9-0FCE-4DCD-B21A-B763B739BAF9}" type="pres">
      <dgm:prSet presAssocID="{ADB8823B-96A2-45F7-B951-4DBFEAEC68F0}" presName="ConnectLine" presStyleLbl="sibTrans1D1" presStyleIdx="0" presStyleCnt="8"/>
      <dgm:spPr>
        <a:noFill/>
        <a:ln w="12700" cap="flat" cmpd="sng" algn="ctr">
          <a:solidFill>
            <a:schemeClr val="accent2">
              <a:hueOff val="0"/>
              <a:satOff val="0"/>
              <a:lumOff val="0"/>
              <a:alphaOff val="0"/>
            </a:schemeClr>
          </a:solidFill>
          <a:prstDash val="dash"/>
          <a:miter lim="800000"/>
        </a:ln>
        <a:effectLst/>
      </dgm:spPr>
    </dgm:pt>
    <dgm:pt modelId="{13348DB9-73CF-4E2B-B57F-BE095B9BE8DC}" type="pres">
      <dgm:prSet presAssocID="{ADB8823B-96A2-45F7-B951-4DBFEAEC68F0}" presName="EmptyPlaceHolder" presStyleCnt="0"/>
      <dgm:spPr/>
    </dgm:pt>
    <dgm:pt modelId="{6C970D79-0FCA-47FF-AA8C-422A3359409E}" type="pres">
      <dgm:prSet presAssocID="{BB20CB8A-9090-4A9F-969E-663BE38CDF3F}" presName="spaceBetweenRectangles" presStyleCnt="0"/>
      <dgm:spPr/>
    </dgm:pt>
    <dgm:pt modelId="{B98F6856-2854-4128-AEAE-6B64030C336F}" type="pres">
      <dgm:prSet presAssocID="{E0C33EED-4398-4404-B5DF-0336CDE9AB4F}" presName="composite" presStyleCnt="0"/>
      <dgm:spPr/>
    </dgm:pt>
    <dgm:pt modelId="{A07F639D-7C75-4784-A524-5035CF69FDAB}" type="pres">
      <dgm:prSet presAssocID="{E0C33EED-4398-4404-B5DF-0336CDE9AB4F}" presName="ConnectorPoint" presStyleLbl="lnNode1" presStyleIdx="1" presStyleCnt="8"/>
      <dgm:spPr>
        <a:solidFill>
          <a:schemeClr val="accent2">
            <a:hueOff val="-207909"/>
            <a:satOff val="-11990"/>
            <a:lumOff val="1233"/>
            <a:alphaOff val="0"/>
          </a:schemeClr>
        </a:solidFill>
        <a:ln w="6350" cap="flat" cmpd="sng" algn="ctr">
          <a:solidFill>
            <a:schemeClr val="lt1">
              <a:hueOff val="0"/>
              <a:satOff val="0"/>
              <a:lumOff val="0"/>
              <a:alphaOff val="0"/>
            </a:schemeClr>
          </a:solidFill>
          <a:prstDash val="solid"/>
          <a:miter lim="800000"/>
        </a:ln>
        <a:effectLst/>
      </dgm:spPr>
    </dgm:pt>
    <dgm:pt modelId="{EC515D86-B3F3-402F-B828-95E0E57596F0}" type="pres">
      <dgm:prSet presAssocID="{E0C33EED-4398-4404-B5DF-0336CDE9AB4F}" presName="DropPinPlaceHolder" presStyleCnt="0"/>
      <dgm:spPr/>
    </dgm:pt>
    <dgm:pt modelId="{D0020F96-1178-4685-BDB3-038EB95E7D98}" type="pres">
      <dgm:prSet presAssocID="{E0C33EED-4398-4404-B5DF-0336CDE9AB4F}" presName="DropPin" presStyleLbl="alignNode1" presStyleIdx="1" presStyleCnt="8"/>
      <dgm:spPr/>
    </dgm:pt>
    <dgm:pt modelId="{AB174826-0342-4A15-98D2-407748D5A16D}" type="pres">
      <dgm:prSet presAssocID="{E0C33EED-4398-4404-B5DF-0336CDE9AB4F}"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9E2F854B-E650-4222-822C-013AC8DA8642}" type="pres">
      <dgm:prSet presAssocID="{E0C33EED-4398-4404-B5DF-0336CDE9AB4F}" presName="L2TextContainer" presStyleLbl="revTx" presStyleIdx="2" presStyleCnt="16">
        <dgm:presLayoutVars>
          <dgm:bulletEnabled val="1"/>
        </dgm:presLayoutVars>
      </dgm:prSet>
      <dgm:spPr/>
    </dgm:pt>
    <dgm:pt modelId="{C98DD554-10A4-480A-9EE7-8ED2EC2AC099}" type="pres">
      <dgm:prSet presAssocID="{E0C33EED-4398-4404-B5DF-0336CDE9AB4F}" presName="L1TextContainer" presStyleLbl="revTx" presStyleIdx="3" presStyleCnt="16">
        <dgm:presLayoutVars>
          <dgm:chMax val="1"/>
          <dgm:chPref val="1"/>
          <dgm:bulletEnabled val="1"/>
        </dgm:presLayoutVars>
      </dgm:prSet>
      <dgm:spPr/>
    </dgm:pt>
    <dgm:pt modelId="{118BD25D-04C9-4E84-81F6-C6FA387F16FD}" type="pres">
      <dgm:prSet presAssocID="{E0C33EED-4398-4404-B5DF-0336CDE9AB4F}" presName="ConnectLine" presStyleLbl="sibTrans1D1" presStyleIdx="1" presStyleCnt="8"/>
      <dgm:spPr>
        <a:noFill/>
        <a:ln w="12700" cap="flat" cmpd="sng" algn="ctr">
          <a:solidFill>
            <a:schemeClr val="accent2">
              <a:hueOff val="-207909"/>
              <a:satOff val="-11990"/>
              <a:lumOff val="1233"/>
              <a:alphaOff val="0"/>
            </a:schemeClr>
          </a:solidFill>
          <a:prstDash val="dash"/>
          <a:miter lim="800000"/>
        </a:ln>
        <a:effectLst/>
      </dgm:spPr>
    </dgm:pt>
    <dgm:pt modelId="{EFF9BF3C-F300-4693-86A1-C3B3C1BC891A}" type="pres">
      <dgm:prSet presAssocID="{E0C33EED-4398-4404-B5DF-0336CDE9AB4F}" presName="EmptyPlaceHolder" presStyleCnt="0"/>
      <dgm:spPr/>
    </dgm:pt>
    <dgm:pt modelId="{35AB9B8B-AF2C-41B6-9C3B-1602AACA5D54}" type="pres">
      <dgm:prSet presAssocID="{716519F4-214F-4C25-B1B7-314D83573148}" presName="spaceBetweenRectangles" presStyleCnt="0"/>
      <dgm:spPr/>
    </dgm:pt>
    <dgm:pt modelId="{4D6E1CE0-53B5-4C3F-9605-F2CA50AC982F}" type="pres">
      <dgm:prSet presAssocID="{2578A7EA-74C0-4621-9C87-E0AA129226AB}" presName="composite" presStyleCnt="0"/>
      <dgm:spPr/>
    </dgm:pt>
    <dgm:pt modelId="{C56BFBAB-DA02-4ABB-81EA-F80471546486}" type="pres">
      <dgm:prSet presAssocID="{2578A7EA-74C0-4621-9C87-E0AA129226AB}" presName="ConnectorPoint" presStyleLbl="lnNode1" presStyleIdx="2" presStyleCnt="8"/>
      <dgm:spPr>
        <a:solidFill>
          <a:schemeClr val="accent2">
            <a:hueOff val="-415818"/>
            <a:satOff val="-23979"/>
            <a:lumOff val="2465"/>
            <a:alphaOff val="0"/>
          </a:schemeClr>
        </a:solidFill>
        <a:ln w="6350" cap="flat" cmpd="sng" algn="ctr">
          <a:solidFill>
            <a:schemeClr val="lt1">
              <a:hueOff val="0"/>
              <a:satOff val="0"/>
              <a:lumOff val="0"/>
              <a:alphaOff val="0"/>
            </a:schemeClr>
          </a:solidFill>
          <a:prstDash val="solid"/>
          <a:miter lim="800000"/>
        </a:ln>
        <a:effectLst/>
      </dgm:spPr>
    </dgm:pt>
    <dgm:pt modelId="{D5CAABB6-32A8-4BFA-A8F1-7A8613207A26}" type="pres">
      <dgm:prSet presAssocID="{2578A7EA-74C0-4621-9C87-E0AA129226AB}" presName="DropPinPlaceHolder" presStyleCnt="0"/>
      <dgm:spPr/>
    </dgm:pt>
    <dgm:pt modelId="{646817AF-B6B5-4C9E-9B9E-7CF8A77E5990}" type="pres">
      <dgm:prSet presAssocID="{2578A7EA-74C0-4621-9C87-E0AA129226AB}" presName="DropPin" presStyleLbl="alignNode1" presStyleIdx="2" presStyleCnt="8"/>
      <dgm:spPr/>
    </dgm:pt>
    <dgm:pt modelId="{58319782-FA68-42A3-ABA9-7B8E06065B3F}" type="pres">
      <dgm:prSet presAssocID="{2578A7EA-74C0-4621-9C87-E0AA129226AB}"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10252059-0081-4576-83F1-B91247CF5644}" type="pres">
      <dgm:prSet presAssocID="{2578A7EA-74C0-4621-9C87-E0AA129226AB}" presName="L2TextContainer" presStyleLbl="revTx" presStyleIdx="4" presStyleCnt="16">
        <dgm:presLayoutVars>
          <dgm:bulletEnabled val="1"/>
        </dgm:presLayoutVars>
      </dgm:prSet>
      <dgm:spPr/>
    </dgm:pt>
    <dgm:pt modelId="{BC5BB230-457A-4A9C-8A15-B7DF383E4C6E}" type="pres">
      <dgm:prSet presAssocID="{2578A7EA-74C0-4621-9C87-E0AA129226AB}" presName="L1TextContainer" presStyleLbl="revTx" presStyleIdx="5" presStyleCnt="16">
        <dgm:presLayoutVars>
          <dgm:chMax val="1"/>
          <dgm:chPref val="1"/>
          <dgm:bulletEnabled val="1"/>
        </dgm:presLayoutVars>
      </dgm:prSet>
      <dgm:spPr/>
    </dgm:pt>
    <dgm:pt modelId="{316BE78A-186C-48C0-943C-1357C3975388}" type="pres">
      <dgm:prSet presAssocID="{2578A7EA-74C0-4621-9C87-E0AA129226AB}" presName="ConnectLine" presStyleLbl="sibTrans1D1" presStyleIdx="2" presStyleCnt="8"/>
      <dgm:spPr>
        <a:noFill/>
        <a:ln w="12700" cap="flat" cmpd="sng" algn="ctr">
          <a:solidFill>
            <a:schemeClr val="accent2">
              <a:hueOff val="-415818"/>
              <a:satOff val="-23979"/>
              <a:lumOff val="2465"/>
              <a:alphaOff val="0"/>
            </a:schemeClr>
          </a:solidFill>
          <a:prstDash val="dash"/>
          <a:miter lim="800000"/>
        </a:ln>
        <a:effectLst/>
      </dgm:spPr>
    </dgm:pt>
    <dgm:pt modelId="{68E58405-32EF-4170-BE1C-EEF377951379}" type="pres">
      <dgm:prSet presAssocID="{2578A7EA-74C0-4621-9C87-E0AA129226AB}" presName="EmptyPlaceHolder" presStyleCnt="0"/>
      <dgm:spPr/>
    </dgm:pt>
    <dgm:pt modelId="{A8C7B38F-85A5-4AB3-900F-D717E4BE7BB7}" type="pres">
      <dgm:prSet presAssocID="{CDE94121-5CB3-4FC4-8162-6242D4039E7D}" presName="spaceBetweenRectangles" presStyleCnt="0"/>
      <dgm:spPr/>
    </dgm:pt>
    <dgm:pt modelId="{B1F5FD9C-0677-4A89-B9FD-03A20EB19D35}" type="pres">
      <dgm:prSet presAssocID="{5B8EC174-3A3A-4A0B-8BCB-ABF38FAA39CD}" presName="composite" presStyleCnt="0"/>
      <dgm:spPr/>
    </dgm:pt>
    <dgm:pt modelId="{9D7961F6-9384-42D1-A1F3-85EDB52E1566}" type="pres">
      <dgm:prSet presAssocID="{5B8EC174-3A3A-4A0B-8BCB-ABF38FAA39CD}" presName="ConnectorPoint" presStyleLbl="lnNode1" presStyleIdx="3" presStyleCnt="8"/>
      <dgm:spPr>
        <a:solidFill>
          <a:schemeClr val="accent2">
            <a:hueOff val="-623727"/>
            <a:satOff val="-35969"/>
            <a:lumOff val="3698"/>
            <a:alphaOff val="0"/>
          </a:schemeClr>
        </a:solidFill>
        <a:ln w="6350" cap="flat" cmpd="sng" algn="ctr">
          <a:solidFill>
            <a:schemeClr val="lt1">
              <a:hueOff val="0"/>
              <a:satOff val="0"/>
              <a:lumOff val="0"/>
              <a:alphaOff val="0"/>
            </a:schemeClr>
          </a:solidFill>
          <a:prstDash val="solid"/>
          <a:miter lim="800000"/>
        </a:ln>
        <a:effectLst/>
      </dgm:spPr>
    </dgm:pt>
    <dgm:pt modelId="{7B87F237-DEF6-4CAC-A66D-CEBA7C1E03D5}" type="pres">
      <dgm:prSet presAssocID="{5B8EC174-3A3A-4A0B-8BCB-ABF38FAA39CD}" presName="DropPinPlaceHolder" presStyleCnt="0"/>
      <dgm:spPr/>
    </dgm:pt>
    <dgm:pt modelId="{AC341750-677F-44C7-9BED-DC00BE320407}" type="pres">
      <dgm:prSet presAssocID="{5B8EC174-3A3A-4A0B-8BCB-ABF38FAA39CD}" presName="DropPin" presStyleLbl="alignNode1" presStyleIdx="3" presStyleCnt="8"/>
      <dgm:spPr/>
    </dgm:pt>
    <dgm:pt modelId="{E6AF5490-D3DF-4C84-9441-E2FAD55BA4F2}" type="pres">
      <dgm:prSet presAssocID="{5B8EC174-3A3A-4A0B-8BCB-ABF38FAA39CD}"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AB0D1D2D-45FC-43D5-B8F1-D0B94EE01287}" type="pres">
      <dgm:prSet presAssocID="{5B8EC174-3A3A-4A0B-8BCB-ABF38FAA39CD}" presName="L2TextContainer" presStyleLbl="revTx" presStyleIdx="6" presStyleCnt="16">
        <dgm:presLayoutVars>
          <dgm:bulletEnabled val="1"/>
        </dgm:presLayoutVars>
      </dgm:prSet>
      <dgm:spPr/>
    </dgm:pt>
    <dgm:pt modelId="{4E9987BC-AE5E-47B1-AEC7-08F66F826335}" type="pres">
      <dgm:prSet presAssocID="{5B8EC174-3A3A-4A0B-8BCB-ABF38FAA39CD}" presName="L1TextContainer" presStyleLbl="revTx" presStyleIdx="7" presStyleCnt="16">
        <dgm:presLayoutVars>
          <dgm:chMax val="1"/>
          <dgm:chPref val="1"/>
          <dgm:bulletEnabled val="1"/>
        </dgm:presLayoutVars>
      </dgm:prSet>
      <dgm:spPr/>
    </dgm:pt>
    <dgm:pt modelId="{B1910F8D-CAC4-4E63-9C5D-6F8F744ED3E3}" type="pres">
      <dgm:prSet presAssocID="{5B8EC174-3A3A-4A0B-8BCB-ABF38FAA39CD}" presName="ConnectLine" presStyleLbl="sibTrans1D1" presStyleIdx="3" presStyleCnt="8"/>
      <dgm:spPr>
        <a:noFill/>
        <a:ln w="12700" cap="flat" cmpd="sng" algn="ctr">
          <a:solidFill>
            <a:schemeClr val="accent2">
              <a:hueOff val="-623727"/>
              <a:satOff val="-35969"/>
              <a:lumOff val="3698"/>
              <a:alphaOff val="0"/>
            </a:schemeClr>
          </a:solidFill>
          <a:prstDash val="dash"/>
          <a:miter lim="800000"/>
        </a:ln>
        <a:effectLst/>
      </dgm:spPr>
    </dgm:pt>
    <dgm:pt modelId="{BB2A3DF0-3869-442F-BA67-E617D430F303}" type="pres">
      <dgm:prSet presAssocID="{5B8EC174-3A3A-4A0B-8BCB-ABF38FAA39CD}" presName="EmptyPlaceHolder" presStyleCnt="0"/>
      <dgm:spPr/>
    </dgm:pt>
    <dgm:pt modelId="{C4EB72D4-6B55-442F-8AE9-27DB67529CEB}" type="pres">
      <dgm:prSet presAssocID="{1EE0E73A-0742-45CD-9D8E-A3D28F35DEC2}" presName="spaceBetweenRectangles" presStyleCnt="0"/>
      <dgm:spPr/>
    </dgm:pt>
    <dgm:pt modelId="{84748572-96AD-4D44-BAB4-BA75B957B3D2}" type="pres">
      <dgm:prSet presAssocID="{07912502-77C3-4524-8B33-99F62455BBC0}" presName="composite" presStyleCnt="0"/>
      <dgm:spPr/>
    </dgm:pt>
    <dgm:pt modelId="{FC614380-D007-44E4-A531-ABC54D943E6E}" type="pres">
      <dgm:prSet presAssocID="{07912502-77C3-4524-8B33-99F62455BBC0}" presName="ConnectorPoint" presStyleLbl="lnNode1" presStyleIdx="4" presStyleCnt="8"/>
      <dgm:spPr>
        <a:solidFill>
          <a:schemeClr val="accent2">
            <a:hueOff val="-831636"/>
            <a:satOff val="-47959"/>
            <a:lumOff val="4930"/>
            <a:alphaOff val="0"/>
          </a:schemeClr>
        </a:solidFill>
        <a:ln w="6350" cap="flat" cmpd="sng" algn="ctr">
          <a:solidFill>
            <a:schemeClr val="lt1">
              <a:hueOff val="0"/>
              <a:satOff val="0"/>
              <a:lumOff val="0"/>
              <a:alphaOff val="0"/>
            </a:schemeClr>
          </a:solidFill>
          <a:prstDash val="solid"/>
          <a:miter lim="800000"/>
        </a:ln>
        <a:effectLst/>
      </dgm:spPr>
    </dgm:pt>
    <dgm:pt modelId="{FF14E6FD-0E11-453F-8995-AFCB3C5F130E}" type="pres">
      <dgm:prSet presAssocID="{07912502-77C3-4524-8B33-99F62455BBC0}" presName="DropPinPlaceHolder" presStyleCnt="0"/>
      <dgm:spPr/>
    </dgm:pt>
    <dgm:pt modelId="{837A7876-E652-4958-96AE-0A76A99759A6}" type="pres">
      <dgm:prSet presAssocID="{07912502-77C3-4524-8B33-99F62455BBC0}" presName="DropPin" presStyleLbl="alignNode1" presStyleIdx="4" presStyleCnt="8"/>
      <dgm:spPr/>
    </dgm:pt>
    <dgm:pt modelId="{5368953C-EAD3-4AF5-837D-626AAD7DA0B1}" type="pres">
      <dgm:prSet presAssocID="{07912502-77C3-4524-8B33-99F62455BBC0}"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A9143BB5-8003-4134-A92A-7624C9297182}" type="pres">
      <dgm:prSet presAssocID="{07912502-77C3-4524-8B33-99F62455BBC0}" presName="L2TextContainer" presStyleLbl="revTx" presStyleIdx="8" presStyleCnt="16">
        <dgm:presLayoutVars>
          <dgm:bulletEnabled val="1"/>
        </dgm:presLayoutVars>
      </dgm:prSet>
      <dgm:spPr/>
    </dgm:pt>
    <dgm:pt modelId="{F31F6260-CA59-4EA4-9990-9D4B71927F73}" type="pres">
      <dgm:prSet presAssocID="{07912502-77C3-4524-8B33-99F62455BBC0}" presName="L1TextContainer" presStyleLbl="revTx" presStyleIdx="9" presStyleCnt="16">
        <dgm:presLayoutVars>
          <dgm:chMax val="1"/>
          <dgm:chPref val="1"/>
          <dgm:bulletEnabled val="1"/>
        </dgm:presLayoutVars>
      </dgm:prSet>
      <dgm:spPr/>
    </dgm:pt>
    <dgm:pt modelId="{0E2C0C91-F452-47AC-AEF3-3513ABA491E6}" type="pres">
      <dgm:prSet presAssocID="{07912502-77C3-4524-8B33-99F62455BBC0}" presName="ConnectLine" presStyleLbl="sibTrans1D1" presStyleIdx="4" presStyleCnt="8"/>
      <dgm:spPr>
        <a:noFill/>
        <a:ln w="12700" cap="flat" cmpd="sng" algn="ctr">
          <a:solidFill>
            <a:schemeClr val="accent2">
              <a:hueOff val="-831636"/>
              <a:satOff val="-47959"/>
              <a:lumOff val="4930"/>
              <a:alphaOff val="0"/>
            </a:schemeClr>
          </a:solidFill>
          <a:prstDash val="dash"/>
          <a:miter lim="800000"/>
        </a:ln>
        <a:effectLst/>
      </dgm:spPr>
    </dgm:pt>
    <dgm:pt modelId="{38A6726B-7E40-4353-813B-AF44D4B25087}" type="pres">
      <dgm:prSet presAssocID="{07912502-77C3-4524-8B33-99F62455BBC0}" presName="EmptyPlaceHolder" presStyleCnt="0"/>
      <dgm:spPr/>
    </dgm:pt>
    <dgm:pt modelId="{2011BC2A-6E5E-4D00-ACC2-3F929925CC1A}" type="pres">
      <dgm:prSet presAssocID="{E906FF01-C879-41C6-B677-922B36BEF7D8}" presName="spaceBetweenRectangles" presStyleCnt="0"/>
      <dgm:spPr/>
    </dgm:pt>
    <dgm:pt modelId="{AB5134F6-A862-4838-B4C2-1B5795429882}" type="pres">
      <dgm:prSet presAssocID="{2B3F6E4F-EE01-4AB6-AC6D-B42CBBBE04A7}" presName="composite" presStyleCnt="0"/>
      <dgm:spPr/>
    </dgm:pt>
    <dgm:pt modelId="{132DC6E2-88FC-4604-87A2-3869A618F96A}" type="pres">
      <dgm:prSet presAssocID="{2B3F6E4F-EE01-4AB6-AC6D-B42CBBBE04A7}" presName="ConnectorPoint" presStyleLbl="lnNode1" presStyleIdx="5" presStyleCnt="8"/>
      <dgm:spPr>
        <a:solidFill>
          <a:schemeClr val="accent2">
            <a:hueOff val="-1039545"/>
            <a:satOff val="-59949"/>
            <a:lumOff val="6163"/>
            <a:alphaOff val="0"/>
          </a:schemeClr>
        </a:solidFill>
        <a:ln w="6350" cap="flat" cmpd="sng" algn="ctr">
          <a:solidFill>
            <a:schemeClr val="lt1">
              <a:hueOff val="0"/>
              <a:satOff val="0"/>
              <a:lumOff val="0"/>
              <a:alphaOff val="0"/>
            </a:schemeClr>
          </a:solidFill>
          <a:prstDash val="solid"/>
          <a:miter lim="800000"/>
        </a:ln>
        <a:effectLst/>
      </dgm:spPr>
    </dgm:pt>
    <dgm:pt modelId="{3AB125BB-7144-4079-AD0E-9D8478BA6B30}" type="pres">
      <dgm:prSet presAssocID="{2B3F6E4F-EE01-4AB6-AC6D-B42CBBBE04A7}" presName="DropPinPlaceHolder" presStyleCnt="0"/>
      <dgm:spPr/>
    </dgm:pt>
    <dgm:pt modelId="{F8AC9F3B-B307-4987-A37C-5E70E9F4A9F0}" type="pres">
      <dgm:prSet presAssocID="{2B3F6E4F-EE01-4AB6-AC6D-B42CBBBE04A7}" presName="DropPin" presStyleLbl="alignNode1" presStyleIdx="5" presStyleCnt="8"/>
      <dgm:spPr/>
    </dgm:pt>
    <dgm:pt modelId="{BCE93887-5795-4B7B-B83F-04BC4E4EE780}" type="pres">
      <dgm:prSet presAssocID="{2B3F6E4F-EE01-4AB6-AC6D-B42CBBBE04A7}"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51D5A93D-5B62-4BFE-9FBF-FCFEBFB653CA}" type="pres">
      <dgm:prSet presAssocID="{2B3F6E4F-EE01-4AB6-AC6D-B42CBBBE04A7}" presName="L2TextContainer" presStyleLbl="revTx" presStyleIdx="10" presStyleCnt="16">
        <dgm:presLayoutVars>
          <dgm:bulletEnabled val="1"/>
        </dgm:presLayoutVars>
      </dgm:prSet>
      <dgm:spPr/>
    </dgm:pt>
    <dgm:pt modelId="{030A3092-896A-44BF-8EDE-0F4507311A75}" type="pres">
      <dgm:prSet presAssocID="{2B3F6E4F-EE01-4AB6-AC6D-B42CBBBE04A7}" presName="L1TextContainer" presStyleLbl="revTx" presStyleIdx="11" presStyleCnt="16">
        <dgm:presLayoutVars>
          <dgm:chMax val="1"/>
          <dgm:chPref val="1"/>
          <dgm:bulletEnabled val="1"/>
        </dgm:presLayoutVars>
      </dgm:prSet>
      <dgm:spPr/>
    </dgm:pt>
    <dgm:pt modelId="{E7D8F242-9365-4880-8149-68F622D44000}" type="pres">
      <dgm:prSet presAssocID="{2B3F6E4F-EE01-4AB6-AC6D-B42CBBBE04A7}" presName="ConnectLine" presStyleLbl="sibTrans1D1" presStyleIdx="5" presStyleCnt="8"/>
      <dgm:spPr>
        <a:noFill/>
        <a:ln w="12700" cap="flat" cmpd="sng" algn="ctr">
          <a:solidFill>
            <a:schemeClr val="accent2">
              <a:hueOff val="-1039545"/>
              <a:satOff val="-59949"/>
              <a:lumOff val="6163"/>
              <a:alphaOff val="0"/>
            </a:schemeClr>
          </a:solidFill>
          <a:prstDash val="dash"/>
          <a:miter lim="800000"/>
        </a:ln>
        <a:effectLst/>
      </dgm:spPr>
    </dgm:pt>
    <dgm:pt modelId="{483E8607-888D-4E36-8338-2735BF142577}" type="pres">
      <dgm:prSet presAssocID="{2B3F6E4F-EE01-4AB6-AC6D-B42CBBBE04A7}" presName="EmptyPlaceHolder" presStyleCnt="0"/>
      <dgm:spPr/>
    </dgm:pt>
    <dgm:pt modelId="{51B11D35-E153-4CF2-A2D6-415C66EF0A47}" type="pres">
      <dgm:prSet presAssocID="{D7CF6FD1-E84E-47DC-9E95-067C066E7CF1}" presName="spaceBetweenRectangles" presStyleCnt="0"/>
      <dgm:spPr/>
    </dgm:pt>
    <dgm:pt modelId="{A03BCA31-502A-4A2C-9866-AA09EA2EF545}" type="pres">
      <dgm:prSet presAssocID="{C619D0F2-2509-4A71-A0FA-9178B36379D1}" presName="composite" presStyleCnt="0"/>
      <dgm:spPr/>
    </dgm:pt>
    <dgm:pt modelId="{1A7B725B-D088-4EDC-BABC-6E339D5652E1}" type="pres">
      <dgm:prSet presAssocID="{C619D0F2-2509-4A71-A0FA-9178B36379D1}" presName="ConnectorPoint" presStyleLbl="lnNode1" presStyleIdx="6" presStyleCnt="8"/>
      <dgm:spPr>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miter lim="800000"/>
        </a:ln>
        <a:effectLst/>
      </dgm:spPr>
    </dgm:pt>
    <dgm:pt modelId="{16AE5C25-58B3-42CF-ABB4-0ACF8C9B1891}" type="pres">
      <dgm:prSet presAssocID="{C619D0F2-2509-4A71-A0FA-9178B36379D1}" presName="DropPinPlaceHolder" presStyleCnt="0"/>
      <dgm:spPr/>
    </dgm:pt>
    <dgm:pt modelId="{C8AE338A-5C39-4E36-8621-5684C0F143E4}" type="pres">
      <dgm:prSet presAssocID="{C619D0F2-2509-4A71-A0FA-9178B36379D1}" presName="DropPin" presStyleLbl="alignNode1" presStyleIdx="6" presStyleCnt="8"/>
      <dgm:spPr/>
    </dgm:pt>
    <dgm:pt modelId="{537263AB-5BD5-4484-A5C8-897AA5D162BD}" type="pres">
      <dgm:prSet presAssocID="{C619D0F2-2509-4A71-A0FA-9178B36379D1}"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A7615E92-79E3-4D36-8362-CE07DBAC9114}" type="pres">
      <dgm:prSet presAssocID="{C619D0F2-2509-4A71-A0FA-9178B36379D1}" presName="L2TextContainer" presStyleLbl="revTx" presStyleIdx="12" presStyleCnt="16">
        <dgm:presLayoutVars>
          <dgm:bulletEnabled val="1"/>
        </dgm:presLayoutVars>
      </dgm:prSet>
      <dgm:spPr/>
    </dgm:pt>
    <dgm:pt modelId="{996B7C34-9BC2-4B83-A1BF-D8C9DD60AFA2}" type="pres">
      <dgm:prSet presAssocID="{C619D0F2-2509-4A71-A0FA-9178B36379D1}" presName="L1TextContainer" presStyleLbl="revTx" presStyleIdx="13" presStyleCnt="16">
        <dgm:presLayoutVars>
          <dgm:chMax val="1"/>
          <dgm:chPref val="1"/>
          <dgm:bulletEnabled val="1"/>
        </dgm:presLayoutVars>
      </dgm:prSet>
      <dgm:spPr/>
    </dgm:pt>
    <dgm:pt modelId="{D6201658-09A9-4A3F-BB3C-60FA7D612DF4}" type="pres">
      <dgm:prSet presAssocID="{C619D0F2-2509-4A71-A0FA-9178B36379D1}" presName="ConnectLine" presStyleLbl="sibTrans1D1" presStyleIdx="6" presStyleCnt="8"/>
      <dgm:spPr>
        <a:noFill/>
        <a:ln w="12700" cap="flat" cmpd="sng" algn="ctr">
          <a:solidFill>
            <a:schemeClr val="accent2">
              <a:hueOff val="-1247454"/>
              <a:satOff val="-71938"/>
              <a:lumOff val="7395"/>
              <a:alphaOff val="0"/>
            </a:schemeClr>
          </a:solidFill>
          <a:prstDash val="dash"/>
          <a:miter lim="800000"/>
        </a:ln>
        <a:effectLst/>
      </dgm:spPr>
    </dgm:pt>
    <dgm:pt modelId="{7C1E1815-4080-4E1F-BEB3-1B15733F88BB}" type="pres">
      <dgm:prSet presAssocID="{C619D0F2-2509-4A71-A0FA-9178B36379D1}" presName="EmptyPlaceHolder" presStyleCnt="0"/>
      <dgm:spPr/>
    </dgm:pt>
    <dgm:pt modelId="{01D329C4-4AE5-4156-A563-00824F2BE25D}" type="pres">
      <dgm:prSet presAssocID="{9AD64641-7B41-4CE2-8337-4BADAC78C988}" presName="spaceBetweenRectangles" presStyleCnt="0"/>
      <dgm:spPr/>
    </dgm:pt>
    <dgm:pt modelId="{F41A0072-6BBE-40F2-BF18-7707B736BFEF}" type="pres">
      <dgm:prSet presAssocID="{7C6BAA3A-7581-48C9-9974-4175CA92DA8D}" presName="composite" presStyleCnt="0"/>
      <dgm:spPr/>
    </dgm:pt>
    <dgm:pt modelId="{F43AF771-46FE-409E-A59A-3D737B471EB5}" type="pres">
      <dgm:prSet presAssocID="{7C6BAA3A-7581-48C9-9974-4175CA92DA8D}" presName="ConnectorPoint" presStyleLbl="lnNode1" presStyleIdx="7" presStyleCnt="8"/>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867BF3E1-3C0A-4D4E-A3F3-D3E5F513BEC9}" type="pres">
      <dgm:prSet presAssocID="{7C6BAA3A-7581-48C9-9974-4175CA92DA8D}" presName="DropPinPlaceHolder" presStyleCnt="0"/>
      <dgm:spPr/>
    </dgm:pt>
    <dgm:pt modelId="{F487D099-C60E-4270-8AE0-9B3109B89D58}" type="pres">
      <dgm:prSet presAssocID="{7C6BAA3A-7581-48C9-9974-4175CA92DA8D}" presName="DropPin" presStyleLbl="alignNode1" presStyleIdx="7" presStyleCnt="8"/>
      <dgm:spPr/>
    </dgm:pt>
    <dgm:pt modelId="{16CFE5D6-407D-49AE-A08A-3127293F1594}" type="pres">
      <dgm:prSet presAssocID="{7C6BAA3A-7581-48C9-9974-4175CA92DA8D}"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D3DEDC8D-D3EB-42EB-A80A-23CAFED9439A}" type="pres">
      <dgm:prSet presAssocID="{7C6BAA3A-7581-48C9-9974-4175CA92DA8D}" presName="L2TextContainer" presStyleLbl="revTx" presStyleIdx="14" presStyleCnt="16">
        <dgm:presLayoutVars>
          <dgm:bulletEnabled val="1"/>
        </dgm:presLayoutVars>
      </dgm:prSet>
      <dgm:spPr/>
    </dgm:pt>
    <dgm:pt modelId="{B97066ED-332D-4C13-9D64-3C60CDEBCE6A}" type="pres">
      <dgm:prSet presAssocID="{7C6BAA3A-7581-48C9-9974-4175CA92DA8D}" presName="L1TextContainer" presStyleLbl="revTx" presStyleIdx="15" presStyleCnt="16">
        <dgm:presLayoutVars>
          <dgm:chMax val="1"/>
          <dgm:chPref val="1"/>
          <dgm:bulletEnabled val="1"/>
        </dgm:presLayoutVars>
      </dgm:prSet>
      <dgm:spPr/>
    </dgm:pt>
    <dgm:pt modelId="{FB0058CD-51E6-4AC9-801A-BD0C02FF65DA}" type="pres">
      <dgm:prSet presAssocID="{7C6BAA3A-7581-48C9-9974-4175CA92DA8D}" presName="ConnectLine" presStyleLbl="sibTrans1D1" presStyleIdx="7" presStyleCnt="8"/>
      <dgm:spPr>
        <a:noFill/>
        <a:ln w="12700" cap="flat" cmpd="sng" algn="ctr">
          <a:solidFill>
            <a:schemeClr val="accent2">
              <a:hueOff val="-1455363"/>
              <a:satOff val="-83928"/>
              <a:lumOff val="8628"/>
              <a:alphaOff val="0"/>
            </a:schemeClr>
          </a:solidFill>
          <a:prstDash val="dash"/>
          <a:miter lim="800000"/>
        </a:ln>
        <a:effectLst/>
      </dgm:spPr>
    </dgm:pt>
    <dgm:pt modelId="{5B0F1B50-CDB3-4118-89DD-27D985CBF139}" type="pres">
      <dgm:prSet presAssocID="{7C6BAA3A-7581-48C9-9974-4175CA92DA8D}" presName="EmptyPlaceHolder" presStyleCnt="0"/>
      <dgm:spPr/>
    </dgm:pt>
  </dgm:ptLst>
  <dgm:cxnLst>
    <dgm:cxn modelId="{7AACE705-9574-49E5-8E34-FC807E384F7C}" type="presOf" srcId="{3CE7E6B2-A2BE-479E-BF5B-2ED3AE41DDF7}" destId="{A7615E92-79E3-4D36-8362-CE07DBAC9114}" srcOrd="0" destOrd="0" presId="urn:microsoft.com/office/officeart/2017/3/layout/DropPinTimeline"/>
    <dgm:cxn modelId="{1BE40F15-7494-4EB5-B2AE-7D64D31FBE1E}" type="presOf" srcId="{ADB8823B-96A2-45F7-B951-4DBFEAEC68F0}" destId="{84723CEA-12E9-48BF-8B76-BA04E4E37299}" srcOrd="0" destOrd="0" presId="urn:microsoft.com/office/officeart/2017/3/layout/DropPinTimeline"/>
    <dgm:cxn modelId="{035D591B-6802-4EF6-A17B-BBC9DF505FCF}" srcId="{3BA25098-2A2E-4DBF-9136-108587E98C1C}" destId="{7C6BAA3A-7581-48C9-9974-4175CA92DA8D}" srcOrd="7" destOrd="0" parTransId="{D98DFBFE-123A-4C62-B92E-5D283383EF86}" sibTransId="{5B30ECC1-6C72-44E9-BF46-E2419F71483C}"/>
    <dgm:cxn modelId="{F6191224-42A8-4C36-AC6A-DF39BFB5FD7D}" type="presOf" srcId="{2578A7EA-74C0-4621-9C87-E0AA129226AB}" destId="{BC5BB230-457A-4A9C-8A15-B7DF383E4C6E}" srcOrd="0" destOrd="0" presId="urn:microsoft.com/office/officeart/2017/3/layout/DropPinTimeline"/>
    <dgm:cxn modelId="{570C302A-82A6-4724-93CC-4A755DC6B15C}" type="presOf" srcId="{C619D0F2-2509-4A71-A0FA-9178B36379D1}" destId="{996B7C34-9BC2-4B83-A1BF-D8C9DD60AFA2}" srcOrd="0" destOrd="0" presId="urn:microsoft.com/office/officeart/2017/3/layout/DropPinTimeline"/>
    <dgm:cxn modelId="{22BD632D-AA59-4E88-AAA3-81E9069D5644}" type="presOf" srcId="{3BA25098-2A2E-4DBF-9136-108587E98C1C}" destId="{32A7109E-B2B8-4375-981A-ACFCD04EE436}" srcOrd="0" destOrd="0" presId="urn:microsoft.com/office/officeart/2017/3/layout/DropPinTimeline"/>
    <dgm:cxn modelId="{D7A03561-4B95-45E3-92CA-FE51F9F230C9}" srcId="{2578A7EA-74C0-4621-9C87-E0AA129226AB}" destId="{846B0334-EA9E-4E51-A21C-977D53C50F2B}" srcOrd="0" destOrd="0" parTransId="{A70BC473-02B3-4CBB-99A0-9FA3ABFC4E5D}" sibTransId="{B8961F51-CFE1-4383-9E25-6337B8D34544}"/>
    <dgm:cxn modelId="{95083863-988F-4993-A2D2-B65A98C507BA}" type="presOf" srcId="{33129744-3885-4213-8975-3C99C6F6BA6C}" destId="{A9143BB5-8003-4134-A92A-7624C9297182}" srcOrd="0" destOrd="0" presId="urn:microsoft.com/office/officeart/2017/3/layout/DropPinTimeline"/>
    <dgm:cxn modelId="{50E6C643-0456-4905-8111-9A9FF4CCB298}" srcId="{5B8EC174-3A3A-4A0B-8BCB-ABF38FAA39CD}" destId="{B35F160B-CC6F-4E5F-8EDC-E85E93C53CAF}" srcOrd="0" destOrd="0" parTransId="{1941255E-888E-4E99-9B6C-143A9B4B8CD5}" sibTransId="{3568F5C7-AC78-4F6F-BC86-9392769077C4}"/>
    <dgm:cxn modelId="{5F61EF43-435B-4A34-88D3-607A22B5F3B2}" type="presOf" srcId="{5B8EC174-3A3A-4A0B-8BCB-ABF38FAA39CD}" destId="{4E9987BC-AE5E-47B1-AEC7-08F66F826335}" srcOrd="0" destOrd="0" presId="urn:microsoft.com/office/officeart/2017/3/layout/DropPinTimeline"/>
    <dgm:cxn modelId="{78DAC464-05CC-40E4-B34D-D72E48B78E62}" srcId="{3BA25098-2A2E-4DBF-9136-108587E98C1C}" destId="{C619D0F2-2509-4A71-A0FA-9178B36379D1}" srcOrd="6" destOrd="0" parTransId="{2A7657E4-4331-44A6-B45F-C58F0DEE2E28}" sibTransId="{9AD64641-7B41-4CE2-8337-4BADAC78C988}"/>
    <dgm:cxn modelId="{8EB80D47-DBA0-4E5F-BA98-66374ECA8EE7}" srcId="{3BA25098-2A2E-4DBF-9136-108587E98C1C}" destId="{ADB8823B-96A2-45F7-B951-4DBFEAEC68F0}" srcOrd="0" destOrd="0" parTransId="{60C22592-0BB1-4787-AEC8-ACE1E8AB85D6}" sibTransId="{BB20CB8A-9090-4A9F-969E-663BE38CDF3F}"/>
    <dgm:cxn modelId="{38D8ED79-26A1-424F-9A7F-252A4357C12B}" type="presOf" srcId="{7C6BAA3A-7581-48C9-9974-4175CA92DA8D}" destId="{B97066ED-332D-4C13-9D64-3C60CDEBCE6A}" srcOrd="0" destOrd="0" presId="urn:microsoft.com/office/officeart/2017/3/layout/DropPinTimeline"/>
    <dgm:cxn modelId="{8019778A-458E-41E6-8CD4-A42ED51A190A}" srcId="{C619D0F2-2509-4A71-A0FA-9178B36379D1}" destId="{3CE7E6B2-A2BE-479E-BF5B-2ED3AE41DDF7}" srcOrd="0" destOrd="0" parTransId="{61AA4A99-4332-42AC-B667-BD3C0FBC62B0}" sibTransId="{AFC990F4-A486-4CB3-8E59-E37FBAFDCF95}"/>
    <dgm:cxn modelId="{21B7C18C-18BF-406D-ACCD-D0E48004ECE0}" srcId="{3BA25098-2A2E-4DBF-9136-108587E98C1C}" destId="{07912502-77C3-4524-8B33-99F62455BBC0}" srcOrd="4" destOrd="0" parTransId="{8A0C1219-36A0-433C-81CD-9DCFE71C67E3}" sibTransId="{E906FF01-C879-41C6-B677-922B36BEF7D8}"/>
    <dgm:cxn modelId="{273E949D-AB7A-4956-8B84-B680F849B2C8}" type="presOf" srcId="{B35F160B-CC6F-4E5F-8EDC-E85E93C53CAF}" destId="{AB0D1D2D-45FC-43D5-B8F1-D0B94EE01287}" srcOrd="0" destOrd="0" presId="urn:microsoft.com/office/officeart/2017/3/layout/DropPinTimeline"/>
    <dgm:cxn modelId="{0C59D2A1-A35A-48D5-9539-D130A39A094E}" srcId="{07912502-77C3-4524-8B33-99F62455BBC0}" destId="{33129744-3885-4213-8975-3C99C6F6BA6C}" srcOrd="0" destOrd="0" parTransId="{4054CF5D-28E1-42E9-8338-5B8879038C09}" sibTransId="{EC652ACD-E332-4E3D-A430-616CD1362772}"/>
    <dgm:cxn modelId="{05E310B0-3484-4B7F-8D87-F73EC13C0509}" type="presOf" srcId="{FEE0BE7C-FD97-4EDC-B493-AEA0EB1E011B}" destId="{9E2F854B-E650-4222-822C-013AC8DA8642}" srcOrd="0" destOrd="0" presId="urn:microsoft.com/office/officeart/2017/3/layout/DropPinTimeline"/>
    <dgm:cxn modelId="{4B33CCB5-D303-4B37-A4F4-50C82625590A}" type="presOf" srcId="{AFE7863E-710C-4C3E-B50B-A3E80B87A5E8}" destId="{51D5A93D-5B62-4BFE-9FBF-FCFEBFB653CA}" srcOrd="0" destOrd="0" presId="urn:microsoft.com/office/officeart/2017/3/layout/DropPinTimeline"/>
    <dgm:cxn modelId="{F84998B9-F56C-46DD-9652-8A2C0167E4AF}" type="presOf" srcId="{E2F688F2-8C01-45A2-9C39-00F0C3C5B25C}" destId="{D3DEDC8D-D3EB-42EB-A80A-23CAFED9439A}" srcOrd="0" destOrd="0" presId="urn:microsoft.com/office/officeart/2017/3/layout/DropPinTimeline"/>
    <dgm:cxn modelId="{4442D8BB-575B-415E-9D14-2BC933DA8107}" srcId="{3BA25098-2A2E-4DBF-9136-108587E98C1C}" destId="{E0C33EED-4398-4404-B5DF-0336CDE9AB4F}" srcOrd="1" destOrd="0" parTransId="{188EA698-4AE4-4726-AF83-3EC8F74CB40C}" sibTransId="{716519F4-214F-4C25-B1B7-314D83573148}"/>
    <dgm:cxn modelId="{6A6815BD-A868-4F8B-A93F-38005552BF9F}" srcId="{ADB8823B-96A2-45F7-B951-4DBFEAEC68F0}" destId="{46BBECB9-2DBF-4A35-B0E4-270AF8B43FD5}" srcOrd="0" destOrd="0" parTransId="{EC563457-8039-4F80-85CA-1F030D925498}" sibTransId="{C0DB5C38-EC16-4891-A23E-D6D4FE571B83}"/>
    <dgm:cxn modelId="{65181DBD-9BD3-49F2-8F34-06D51018F4C9}" type="presOf" srcId="{46BBECB9-2DBF-4A35-B0E4-270AF8B43FD5}" destId="{34D818F4-E977-4F62-92D3-708050C2BE07}" srcOrd="0" destOrd="0" presId="urn:microsoft.com/office/officeart/2017/3/layout/DropPinTimeline"/>
    <dgm:cxn modelId="{C95D87C4-7040-46E3-A62E-480E0AB367EB}" type="presOf" srcId="{E0C33EED-4398-4404-B5DF-0336CDE9AB4F}" destId="{C98DD554-10A4-480A-9EE7-8ED2EC2AC099}" srcOrd="0" destOrd="0" presId="urn:microsoft.com/office/officeart/2017/3/layout/DropPinTimeline"/>
    <dgm:cxn modelId="{2EAAC4CB-F316-4AFE-96AA-C7A4D4AA2C1D}" srcId="{3BA25098-2A2E-4DBF-9136-108587E98C1C}" destId="{5B8EC174-3A3A-4A0B-8BCB-ABF38FAA39CD}" srcOrd="3" destOrd="0" parTransId="{A554F0EA-B8BC-4C18-A8E8-F19B9C003B1B}" sibTransId="{1EE0E73A-0742-45CD-9D8E-A3D28F35DEC2}"/>
    <dgm:cxn modelId="{39D971CC-0F65-4CFF-87EF-3EF6462FEABC}" type="presOf" srcId="{846B0334-EA9E-4E51-A21C-977D53C50F2B}" destId="{10252059-0081-4576-83F1-B91247CF5644}" srcOrd="0" destOrd="0" presId="urn:microsoft.com/office/officeart/2017/3/layout/DropPinTimeline"/>
    <dgm:cxn modelId="{E4BA43CE-280E-4975-9E0C-0473182A23C8}" srcId="{E0C33EED-4398-4404-B5DF-0336CDE9AB4F}" destId="{FEE0BE7C-FD97-4EDC-B493-AEA0EB1E011B}" srcOrd="0" destOrd="0" parTransId="{EF6B768D-0DAA-4AF6-B0FE-D72C42E6EFD1}" sibTransId="{07E170CB-52C4-4C6E-A704-A098A7824B33}"/>
    <dgm:cxn modelId="{CD9984DB-C658-420D-AAD8-338714B1B009}" srcId="{3BA25098-2A2E-4DBF-9136-108587E98C1C}" destId="{2578A7EA-74C0-4621-9C87-E0AA129226AB}" srcOrd="2" destOrd="0" parTransId="{8EA23543-9F3A-4BC8-B5E9-6213838017CA}" sibTransId="{CDE94121-5CB3-4FC4-8162-6242D4039E7D}"/>
    <dgm:cxn modelId="{EA51FCDE-BAF5-49E9-A555-01979040153D}" srcId="{2B3F6E4F-EE01-4AB6-AC6D-B42CBBBE04A7}" destId="{AFE7863E-710C-4C3E-B50B-A3E80B87A5E8}" srcOrd="0" destOrd="0" parTransId="{FDF9FC42-41F6-4E29-9D6B-595658064F6C}" sibTransId="{4E4E3F0C-C101-4CB8-AB53-0DE1E50210BF}"/>
    <dgm:cxn modelId="{10833DE3-D450-4BDB-BE13-255A1A33FE00}" type="presOf" srcId="{2B3F6E4F-EE01-4AB6-AC6D-B42CBBBE04A7}" destId="{030A3092-896A-44BF-8EDE-0F4507311A75}" srcOrd="0" destOrd="0" presId="urn:microsoft.com/office/officeart/2017/3/layout/DropPinTimeline"/>
    <dgm:cxn modelId="{DCB40CF2-092C-4440-A4F2-F97ECCA81F05}" srcId="{3BA25098-2A2E-4DBF-9136-108587E98C1C}" destId="{2B3F6E4F-EE01-4AB6-AC6D-B42CBBBE04A7}" srcOrd="5" destOrd="0" parTransId="{3C649252-556C-45D5-BA22-A3DE9BB2649C}" sibTransId="{D7CF6FD1-E84E-47DC-9E95-067C066E7CF1}"/>
    <dgm:cxn modelId="{8FB783F5-05DC-4F8C-A880-2035B514200C}" srcId="{7C6BAA3A-7581-48C9-9974-4175CA92DA8D}" destId="{E2F688F2-8C01-45A2-9C39-00F0C3C5B25C}" srcOrd="0" destOrd="0" parTransId="{F15257AE-38FF-4DFB-A55D-70E7B326658F}" sibTransId="{4F824B3C-B345-49BE-820D-AC45621D5108}"/>
    <dgm:cxn modelId="{0702B3F9-0A8D-459B-ABFD-C4028F90F0BC}" type="presOf" srcId="{07912502-77C3-4524-8B33-99F62455BBC0}" destId="{F31F6260-CA59-4EA4-9990-9D4B71927F73}" srcOrd="0" destOrd="0" presId="urn:microsoft.com/office/officeart/2017/3/layout/DropPinTimeline"/>
    <dgm:cxn modelId="{334C8613-1BD1-44A0-80CD-BB02C491C64F}" type="presParOf" srcId="{32A7109E-B2B8-4375-981A-ACFCD04EE436}" destId="{D82F1A73-BA3F-4FDE-98C3-0DA572C479EB}" srcOrd="0" destOrd="0" presId="urn:microsoft.com/office/officeart/2017/3/layout/DropPinTimeline"/>
    <dgm:cxn modelId="{CD46F529-5A49-4E81-B0C9-01760823C60B}" type="presParOf" srcId="{32A7109E-B2B8-4375-981A-ACFCD04EE436}" destId="{C4EAAE5B-09B3-4C6A-A379-D0E45F190FDA}" srcOrd="1" destOrd="0" presId="urn:microsoft.com/office/officeart/2017/3/layout/DropPinTimeline"/>
    <dgm:cxn modelId="{06323BA7-CC2A-4481-9F7D-B0FE0CE74A87}" type="presParOf" srcId="{C4EAAE5B-09B3-4C6A-A379-D0E45F190FDA}" destId="{DAE7DCB7-67C0-4A15-9004-8290E3A747E4}" srcOrd="0" destOrd="0" presId="urn:microsoft.com/office/officeart/2017/3/layout/DropPinTimeline"/>
    <dgm:cxn modelId="{11F9EFCA-8F87-4DE4-A2D2-F672121EF8B2}" type="presParOf" srcId="{DAE7DCB7-67C0-4A15-9004-8290E3A747E4}" destId="{02B5089D-D484-4DE3-A0D3-312AF2595B40}" srcOrd="0" destOrd="0" presId="urn:microsoft.com/office/officeart/2017/3/layout/DropPinTimeline"/>
    <dgm:cxn modelId="{905F5BE0-AB5C-4958-B4AD-2E05D5B5B6DA}" type="presParOf" srcId="{DAE7DCB7-67C0-4A15-9004-8290E3A747E4}" destId="{69D06AAF-7849-4196-9D63-8E9BD20EF707}" srcOrd="1" destOrd="0" presId="urn:microsoft.com/office/officeart/2017/3/layout/DropPinTimeline"/>
    <dgm:cxn modelId="{B2C4F44B-6C03-4993-93D8-FCBF70A31E95}" type="presParOf" srcId="{69D06AAF-7849-4196-9D63-8E9BD20EF707}" destId="{9AB2720F-855F-4AEE-BF20-7AF3E8DBE5F4}" srcOrd="0" destOrd="0" presId="urn:microsoft.com/office/officeart/2017/3/layout/DropPinTimeline"/>
    <dgm:cxn modelId="{4D091F55-195C-4585-85D5-2A7AD8798840}" type="presParOf" srcId="{69D06AAF-7849-4196-9D63-8E9BD20EF707}" destId="{8C32BCAF-9FDA-4977-9B59-7CBD057F605F}" srcOrd="1" destOrd="0" presId="urn:microsoft.com/office/officeart/2017/3/layout/DropPinTimeline"/>
    <dgm:cxn modelId="{4AC12A6D-8E02-43E7-9B40-E9B81E431D9D}" type="presParOf" srcId="{DAE7DCB7-67C0-4A15-9004-8290E3A747E4}" destId="{34D818F4-E977-4F62-92D3-708050C2BE07}" srcOrd="2" destOrd="0" presId="urn:microsoft.com/office/officeart/2017/3/layout/DropPinTimeline"/>
    <dgm:cxn modelId="{2DAEA8D8-8218-4EC6-A815-81B0BCE37032}" type="presParOf" srcId="{DAE7DCB7-67C0-4A15-9004-8290E3A747E4}" destId="{84723CEA-12E9-48BF-8B76-BA04E4E37299}" srcOrd="3" destOrd="0" presId="urn:microsoft.com/office/officeart/2017/3/layout/DropPinTimeline"/>
    <dgm:cxn modelId="{D91598B1-D8A3-4B02-8EF9-0A22C12CD989}" type="presParOf" srcId="{DAE7DCB7-67C0-4A15-9004-8290E3A747E4}" destId="{7FBF91F9-0FCE-4DCD-B21A-B763B739BAF9}" srcOrd="4" destOrd="0" presId="urn:microsoft.com/office/officeart/2017/3/layout/DropPinTimeline"/>
    <dgm:cxn modelId="{EE2BBB73-942A-41DA-933F-99486389E0C1}" type="presParOf" srcId="{DAE7DCB7-67C0-4A15-9004-8290E3A747E4}" destId="{13348DB9-73CF-4E2B-B57F-BE095B9BE8DC}" srcOrd="5" destOrd="0" presId="urn:microsoft.com/office/officeart/2017/3/layout/DropPinTimeline"/>
    <dgm:cxn modelId="{9350DAF9-A8BF-40D4-9F30-2E6DC1298C31}" type="presParOf" srcId="{C4EAAE5B-09B3-4C6A-A379-D0E45F190FDA}" destId="{6C970D79-0FCA-47FF-AA8C-422A3359409E}" srcOrd="1" destOrd="0" presId="urn:microsoft.com/office/officeart/2017/3/layout/DropPinTimeline"/>
    <dgm:cxn modelId="{CA7E32AC-4C90-46EE-9870-E995D98485BD}" type="presParOf" srcId="{C4EAAE5B-09B3-4C6A-A379-D0E45F190FDA}" destId="{B98F6856-2854-4128-AEAE-6B64030C336F}" srcOrd="2" destOrd="0" presId="urn:microsoft.com/office/officeart/2017/3/layout/DropPinTimeline"/>
    <dgm:cxn modelId="{B83F59B7-129F-4C42-B78E-E6A1AA2F8F36}" type="presParOf" srcId="{B98F6856-2854-4128-AEAE-6B64030C336F}" destId="{A07F639D-7C75-4784-A524-5035CF69FDAB}" srcOrd="0" destOrd="0" presId="urn:microsoft.com/office/officeart/2017/3/layout/DropPinTimeline"/>
    <dgm:cxn modelId="{A3B7FAD6-65CC-4044-B13D-74D7C2A9B8D4}" type="presParOf" srcId="{B98F6856-2854-4128-AEAE-6B64030C336F}" destId="{EC515D86-B3F3-402F-B828-95E0E57596F0}" srcOrd="1" destOrd="0" presId="urn:microsoft.com/office/officeart/2017/3/layout/DropPinTimeline"/>
    <dgm:cxn modelId="{5B8F4988-0DD9-48E8-814D-3B2F0E26581D}" type="presParOf" srcId="{EC515D86-B3F3-402F-B828-95E0E57596F0}" destId="{D0020F96-1178-4685-BDB3-038EB95E7D98}" srcOrd="0" destOrd="0" presId="urn:microsoft.com/office/officeart/2017/3/layout/DropPinTimeline"/>
    <dgm:cxn modelId="{05BC2ACF-D37F-4097-A38F-82E665AE371D}" type="presParOf" srcId="{EC515D86-B3F3-402F-B828-95E0E57596F0}" destId="{AB174826-0342-4A15-98D2-407748D5A16D}" srcOrd="1" destOrd="0" presId="urn:microsoft.com/office/officeart/2017/3/layout/DropPinTimeline"/>
    <dgm:cxn modelId="{95BEAC68-5B85-4BB5-97A6-9E35EB0CF2A2}" type="presParOf" srcId="{B98F6856-2854-4128-AEAE-6B64030C336F}" destId="{9E2F854B-E650-4222-822C-013AC8DA8642}" srcOrd="2" destOrd="0" presId="urn:microsoft.com/office/officeart/2017/3/layout/DropPinTimeline"/>
    <dgm:cxn modelId="{832BF1C1-C8D6-4FAC-BBA0-40291B300218}" type="presParOf" srcId="{B98F6856-2854-4128-AEAE-6B64030C336F}" destId="{C98DD554-10A4-480A-9EE7-8ED2EC2AC099}" srcOrd="3" destOrd="0" presId="urn:microsoft.com/office/officeart/2017/3/layout/DropPinTimeline"/>
    <dgm:cxn modelId="{509FEAAB-CB91-43DF-87A1-2EBFC87D74F3}" type="presParOf" srcId="{B98F6856-2854-4128-AEAE-6B64030C336F}" destId="{118BD25D-04C9-4E84-81F6-C6FA387F16FD}" srcOrd="4" destOrd="0" presId="urn:microsoft.com/office/officeart/2017/3/layout/DropPinTimeline"/>
    <dgm:cxn modelId="{7852A7EE-A534-4377-82EA-A2B242A064E9}" type="presParOf" srcId="{B98F6856-2854-4128-AEAE-6B64030C336F}" destId="{EFF9BF3C-F300-4693-86A1-C3B3C1BC891A}" srcOrd="5" destOrd="0" presId="urn:microsoft.com/office/officeart/2017/3/layout/DropPinTimeline"/>
    <dgm:cxn modelId="{BBEA8249-832F-49F2-B4CB-D7F87F7C2729}" type="presParOf" srcId="{C4EAAE5B-09B3-4C6A-A379-D0E45F190FDA}" destId="{35AB9B8B-AF2C-41B6-9C3B-1602AACA5D54}" srcOrd="3" destOrd="0" presId="urn:microsoft.com/office/officeart/2017/3/layout/DropPinTimeline"/>
    <dgm:cxn modelId="{C39152EE-1224-4750-8287-E8446416FFBB}" type="presParOf" srcId="{C4EAAE5B-09B3-4C6A-A379-D0E45F190FDA}" destId="{4D6E1CE0-53B5-4C3F-9605-F2CA50AC982F}" srcOrd="4" destOrd="0" presId="urn:microsoft.com/office/officeart/2017/3/layout/DropPinTimeline"/>
    <dgm:cxn modelId="{7FEC9C3A-CF8B-4AB6-8B5B-4C935602E4B2}" type="presParOf" srcId="{4D6E1CE0-53B5-4C3F-9605-F2CA50AC982F}" destId="{C56BFBAB-DA02-4ABB-81EA-F80471546486}" srcOrd="0" destOrd="0" presId="urn:microsoft.com/office/officeart/2017/3/layout/DropPinTimeline"/>
    <dgm:cxn modelId="{B93247A6-25A2-4DCD-94AF-3F9F86F7AEBD}" type="presParOf" srcId="{4D6E1CE0-53B5-4C3F-9605-F2CA50AC982F}" destId="{D5CAABB6-32A8-4BFA-A8F1-7A8613207A26}" srcOrd="1" destOrd="0" presId="urn:microsoft.com/office/officeart/2017/3/layout/DropPinTimeline"/>
    <dgm:cxn modelId="{C50B84D4-BC8C-4196-9C38-7F256C35F65E}" type="presParOf" srcId="{D5CAABB6-32A8-4BFA-A8F1-7A8613207A26}" destId="{646817AF-B6B5-4C9E-9B9E-7CF8A77E5990}" srcOrd="0" destOrd="0" presId="urn:microsoft.com/office/officeart/2017/3/layout/DropPinTimeline"/>
    <dgm:cxn modelId="{51E749E0-A3B9-4327-92AF-5337C5E55A24}" type="presParOf" srcId="{D5CAABB6-32A8-4BFA-A8F1-7A8613207A26}" destId="{58319782-FA68-42A3-ABA9-7B8E06065B3F}" srcOrd="1" destOrd="0" presId="urn:microsoft.com/office/officeart/2017/3/layout/DropPinTimeline"/>
    <dgm:cxn modelId="{C25B85B1-2DD9-48A8-8CC8-3396D1A9DD3B}" type="presParOf" srcId="{4D6E1CE0-53B5-4C3F-9605-F2CA50AC982F}" destId="{10252059-0081-4576-83F1-B91247CF5644}" srcOrd="2" destOrd="0" presId="urn:microsoft.com/office/officeart/2017/3/layout/DropPinTimeline"/>
    <dgm:cxn modelId="{62B0B155-EA8E-44DD-A422-6646CF56A544}" type="presParOf" srcId="{4D6E1CE0-53B5-4C3F-9605-F2CA50AC982F}" destId="{BC5BB230-457A-4A9C-8A15-B7DF383E4C6E}" srcOrd="3" destOrd="0" presId="urn:microsoft.com/office/officeart/2017/3/layout/DropPinTimeline"/>
    <dgm:cxn modelId="{46BF0144-43ED-4E3D-8EEE-C025A5712D3D}" type="presParOf" srcId="{4D6E1CE0-53B5-4C3F-9605-F2CA50AC982F}" destId="{316BE78A-186C-48C0-943C-1357C3975388}" srcOrd="4" destOrd="0" presId="urn:microsoft.com/office/officeart/2017/3/layout/DropPinTimeline"/>
    <dgm:cxn modelId="{D46709C3-AD19-43C7-8448-0A30E946A884}" type="presParOf" srcId="{4D6E1CE0-53B5-4C3F-9605-F2CA50AC982F}" destId="{68E58405-32EF-4170-BE1C-EEF377951379}" srcOrd="5" destOrd="0" presId="urn:microsoft.com/office/officeart/2017/3/layout/DropPinTimeline"/>
    <dgm:cxn modelId="{27ECD19A-A942-4DD8-A960-7333B8FF4571}" type="presParOf" srcId="{C4EAAE5B-09B3-4C6A-A379-D0E45F190FDA}" destId="{A8C7B38F-85A5-4AB3-900F-D717E4BE7BB7}" srcOrd="5" destOrd="0" presId="urn:microsoft.com/office/officeart/2017/3/layout/DropPinTimeline"/>
    <dgm:cxn modelId="{F52CE205-5EB5-498F-B8C0-3A90CB145F6A}" type="presParOf" srcId="{C4EAAE5B-09B3-4C6A-A379-D0E45F190FDA}" destId="{B1F5FD9C-0677-4A89-B9FD-03A20EB19D35}" srcOrd="6" destOrd="0" presId="urn:microsoft.com/office/officeart/2017/3/layout/DropPinTimeline"/>
    <dgm:cxn modelId="{30DD6EA6-272D-49E2-9480-99B9AC44E3C5}" type="presParOf" srcId="{B1F5FD9C-0677-4A89-B9FD-03A20EB19D35}" destId="{9D7961F6-9384-42D1-A1F3-85EDB52E1566}" srcOrd="0" destOrd="0" presId="urn:microsoft.com/office/officeart/2017/3/layout/DropPinTimeline"/>
    <dgm:cxn modelId="{4A2CF86F-4166-4222-A0AC-002AD88F3923}" type="presParOf" srcId="{B1F5FD9C-0677-4A89-B9FD-03A20EB19D35}" destId="{7B87F237-DEF6-4CAC-A66D-CEBA7C1E03D5}" srcOrd="1" destOrd="0" presId="urn:microsoft.com/office/officeart/2017/3/layout/DropPinTimeline"/>
    <dgm:cxn modelId="{4AF934A8-867C-4CE5-A95D-AD6DFA9D78DE}" type="presParOf" srcId="{7B87F237-DEF6-4CAC-A66D-CEBA7C1E03D5}" destId="{AC341750-677F-44C7-9BED-DC00BE320407}" srcOrd="0" destOrd="0" presId="urn:microsoft.com/office/officeart/2017/3/layout/DropPinTimeline"/>
    <dgm:cxn modelId="{57D300FA-5210-4EF0-A7B6-B5DDD96EE185}" type="presParOf" srcId="{7B87F237-DEF6-4CAC-A66D-CEBA7C1E03D5}" destId="{E6AF5490-D3DF-4C84-9441-E2FAD55BA4F2}" srcOrd="1" destOrd="0" presId="urn:microsoft.com/office/officeart/2017/3/layout/DropPinTimeline"/>
    <dgm:cxn modelId="{75C7F8DD-D695-4E1B-B9A1-747659CD69E1}" type="presParOf" srcId="{B1F5FD9C-0677-4A89-B9FD-03A20EB19D35}" destId="{AB0D1D2D-45FC-43D5-B8F1-D0B94EE01287}" srcOrd="2" destOrd="0" presId="urn:microsoft.com/office/officeart/2017/3/layout/DropPinTimeline"/>
    <dgm:cxn modelId="{A6DC8590-9B9C-477A-A437-82F69705EC2F}" type="presParOf" srcId="{B1F5FD9C-0677-4A89-B9FD-03A20EB19D35}" destId="{4E9987BC-AE5E-47B1-AEC7-08F66F826335}" srcOrd="3" destOrd="0" presId="urn:microsoft.com/office/officeart/2017/3/layout/DropPinTimeline"/>
    <dgm:cxn modelId="{22475AFA-C8B7-4C70-BE2E-4CA2B4766C56}" type="presParOf" srcId="{B1F5FD9C-0677-4A89-B9FD-03A20EB19D35}" destId="{B1910F8D-CAC4-4E63-9C5D-6F8F744ED3E3}" srcOrd="4" destOrd="0" presId="urn:microsoft.com/office/officeart/2017/3/layout/DropPinTimeline"/>
    <dgm:cxn modelId="{AF416583-4B83-4A92-9652-64F3AC1A1923}" type="presParOf" srcId="{B1F5FD9C-0677-4A89-B9FD-03A20EB19D35}" destId="{BB2A3DF0-3869-442F-BA67-E617D430F303}" srcOrd="5" destOrd="0" presId="urn:microsoft.com/office/officeart/2017/3/layout/DropPinTimeline"/>
    <dgm:cxn modelId="{B8FD8EE5-6F3A-4BA5-898F-AEA7325E6B27}" type="presParOf" srcId="{C4EAAE5B-09B3-4C6A-A379-D0E45F190FDA}" destId="{C4EB72D4-6B55-442F-8AE9-27DB67529CEB}" srcOrd="7" destOrd="0" presId="urn:microsoft.com/office/officeart/2017/3/layout/DropPinTimeline"/>
    <dgm:cxn modelId="{0687CED0-5480-49F8-97BB-D42061A27D0A}" type="presParOf" srcId="{C4EAAE5B-09B3-4C6A-A379-D0E45F190FDA}" destId="{84748572-96AD-4D44-BAB4-BA75B957B3D2}" srcOrd="8" destOrd="0" presId="urn:microsoft.com/office/officeart/2017/3/layout/DropPinTimeline"/>
    <dgm:cxn modelId="{A0DD7440-B001-49AE-AB8D-E4A06B0941B8}" type="presParOf" srcId="{84748572-96AD-4D44-BAB4-BA75B957B3D2}" destId="{FC614380-D007-44E4-A531-ABC54D943E6E}" srcOrd="0" destOrd="0" presId="urn:microsoft.com/office/officeart/2017/3/layout/DropPinTimeline"/>
    <dgm:cxn modelId="{2DEA7C47-B8A5-486B-B65E-6D9BD9AA8A56}" type="presParOf" srcId="{84748572-96AD-4D44-BAB4-BA75B957B3D2}" destId="{FF14E6FD-0E11-453F-8995-AFCB3C5F130E}" srcOrd="1" destOrd="0" presId="urn:microsoft.com/office/officeart/2017/3/layout/DropPinTimeline"/>
    <dgm:cxn modelId="{B9634D2F-1D01-4F59-A702-A11607DF2657}" type="presParOf" srcId="{FF14E6FD-0E11-453F-8995-AFCB3C5F130E}" destId="{837A7876-E652-4958-96AE-0A76A99759A6}" srcOrd="0" destOrd="0" presId="urn:microsoft.com/office/officeart/2017/3/layout/DropPinTimeline"/>
    <dgm:cxn modelId="{BC94D9DE-903D-4B67-83C0-E3C7F107BBA6}" type="presParOf" srcId="{FF14E6FD-0E11-453F-8995-AFCB3C5F130E}" destId="{5368953C-EAD3-4AF5-837D-626AAD7DA0B1}" srcOrd="1" destOrd="0" presId="urn:microsoft.com/office/officeart/2017/3/layout/DropPinTimeline"/>
    <dgm:cxn modelId="{06F3A678-6372-491A-9074-59FB17FF1978}" type="presParOf" srcId="{84748572-96AD-4D44-BAB4-BA75B957B3D2}" destId="{A9143BB5-8003-4134-A92A-7624C9297182}" srcOrd="2" destOrd="0" presId="urn:microsoft.com/office/officeart/2017/3/layout/DropPinTimeline"/>
    <dgm:cxn modelId="{E53E7000-AB0E-42EA-9EB4-16833F647500}" type="presParOf" srcId="{84748572-96AD-4D44-BAB4-BA75B957B3D2}" destId="{F31F6260-CA59-4EA4-9990-9D4B71927F73}" srcOrd="3" destOrd="0" presId="urn:microsoft.com/office/officeart/2017/3/layout/DropPinTimeline"/>
    <dgm:cxn modelId="{E7F6B02B-A9AC-4D85-8192-149DEF7B66A4}" type="presParOf" srcId="{84748572-96AD-4D44-BAB4-BA75B957B3D2}" destId="{0E2C0C91-F452-47AC-AEF3-3513ABA491E6}" srcOrd="4" destOrd="0" presId="urn:microsoft.com/office/officeart/2017/3/layout/DropPinTimeline"/>
    <dgm:cxn modelId="{EC7170C3-5EB7-42D6-8CC2-ECB06D4C1E1F}" type="presParOf" srcId="{84748572-96AD-4D44-BAB4-BA75B957B3D2}" destId="{38A6726B-7E40-4353-813B-AF44D4B25087}" srcOrd="5" destOrd="0" presId="urn:microsoft.com/office/officeart/2017/3/layout/DropPinTimeline"/>
    <dgm:cxn modelId="{DCE0B2BC-8D06-4E8C-A422-A3C3CE5F9D67}" type="presParOf" srcId="{C4EAAE5B-09B3-4C6A-A379-D0E45F190FDA}" destId="{2011BC2A-6E5E-4D00-ACC2-3F929925CC1A}" srcOrd="9" destOrd="0" presId="urn:microsoft.com/office/officeart/2017/3/layout/DropPinTimeline"/>
    <dgm:cxn modelId="{D0555D68-9B58-4D9B-8335-16A3BEBFFEBF}" type="presParOf" srcId="{C4EAAE5B-09B3-4C6A-A379-D0E45F190FDA}" destId="{AB5134F6-A862-4838-B4C2-1B5795429882}" srcOrd="10" destOrd="0" presId="urn:microsoft.com/office/officeart/2017/3/layout/DropPinTimeline"/>
    <dgm:cxn modelId="{B71C726C-CAD9-4E94-BB96-F28BA5921376}" type="presParOf" srcId="{AB5134F6-A862-4838-B4C2-1B5795429882}" destId="{132DC6E2-88FC-4604-87A2-3869A618F96A}" srcOrd="0" destOrd="0" presId="urn:microsoft.com/office/officeart/2017/3/layout/DropPinTimeline"/>
    <dgm:cxn modelId="{F35DFC8F-AB06-4A2E-B52B-D61DD8BA6B9C}" type="presParOf" srcId="{AB5134F6-A862-4838-B4C2-1B5795429882}" destId="{3AB125BB-7144-4079-AD0E-9D8478BA6B30}" srcOrd="1" destOrd="0" presId="urn:microsoft.com/office/officeart/2017/3/layout/DropPinTimeline"/>
    <dgm:cxn modelId="{FA8DCE64-8D87-45C3-815F-9134E9DE5FC6}" type="presParOf" srcId="{3AB125BB-7144-4079-AD0E-9D8478BA6B30}" destId="{F8AC9F3B-B307-4987-A37C-5E70E9F4A9F0}" srcOrd="0" destOrd="0" presId="urn:microsoft.com/office/officeart/2017/3/layout/DropPinTimeline"/>
    <dgm:cxn modelId="{754AB7B1-6503-43CA-8797-0870A54DF6A3}" type="presParOf" srcId="{3AB125BB-7144-4079-AD0E-9D8478BA6B30}" destId="{BCE93887-5795-4B7B-B83F-04BC4E4EE780}" srcOrd="1" destOrd="0" presId="urn:microsoft.com/office/officeart/2017/3/layout/DropPinTimeline"/>
    <dgm:cxn modelId="{83810CDB-648E-4C7C-81A1-CD47C40E3EA5}" type="presParOf" srcId="{AB5134F6-A862-4838-B4C2-1B5795429882}" destId="{51D5A93D-5B62-4BFE-9FBF-FCFEBFB653CA}" srcOrd="2" destOrd="0" presId="urn:microsoft.com/office/officeart/2017/3/layout/DropPinTimeline"/>
    <dgm:cxn modelId="{CDF03588-D523-4286-9932-009F4DDE37B3}" type="presParOf" srcId="{AB5134F6-A862-4838-B4C2-1B5795429882}" destId="{030A3092-896A-44BF-8EDE-0F4507311A75}" srcOrd="3" destOrd="0" presId="urn:microsoft.com/office/officeart/2017/3/layout/DropPinTimeline"/>
    <dgm:cxn modelId="{78233D56-A226-4E61-9EFE-EEFAF9CCA174}" type="presParOf" srcId="{AB5134F6-A862-4838-B4C2-1B5795429882}" destId="{E7D8F242-9365-4880-8149-68F622D44000}" srcOrd="4" destOrd="0" presId="urn:microsoft.com/office/officeart/2017/3/layout/DropPinTimeline"/>
    <dgm:cxn modelId="{E10604CB-F8F4-4FD3-8AE9-0C3B23EE176C}" type="presParOf" srcId="{AB5134F6-A862-4838-B4C2-1B5795429882}" destId="{483E8607-888D-4E36-8338-2735BF142577}" srcOrd="5" destOrd="0" presId="urn:microsoft.com/office/officeart/2017/3/layout/DropPinTimeline"/>
    <dgm:cxn modelId="{7A887EF4-0890-4424-BD28-7F606334BDE9}" type="presParOf" srcId="{C4EAAE5B-09B3-4C6A-A379-D0E45F190FDA}" destId="{51B11D35-E153-4CF2-A2D6-415C66EF0A47}" srcOrd="11" destOrd="0" presId="urn:microsoft.com/office/officeart/2017/3/layout/DropPinTimeline"/>
    <dgm:cxn modelId="{4A5F9951-7B19-459A-9329-02A75714ECE2}" type="presParOf" srcId="{C4EAAE5B-09B3-4C6A-A379-D0E45F190FDA}" destId="{A03BCA31-502A-4A2C-9866-AA09EA2EF545}" srcOrd="12" destOrd="0" presId="urn:microsoft.com/office/officeart/2017/3/layout/DropPinTimeline"/>
    <dgm:cxn modelId="{C2B1CC6F-959F-4A25-814D-B420DBF28EF0}" type="presParOf" srcId="{A03BCA31-502A-4A2C-9866-AA09EA2EF545}" destId="{1A7B725B-D088-4EDC-BABC-6E339D5652E1}" srcOrd="0" destOrd="0" presId="urn:microsoft.com/office/officeart/2017/3/layout/DropPinTimeline"/>
    <dgm:cxn modelId="{C95B806B-83E2-4366-8440-838B71CC1B67}" type="presParOf" srcId="{A03BCA31-502A-4A2C-9866-AA09EA2EF545}" destId="{16AE5C25-58B3-42CF-ABB4-0ACF8C9B1891}" srcOrd="1" destOrd="0" presId="urn:microsoft.com/office/officeart/2017/3/layout/DropPinTimeline"/>
    <dgm:cxn modelId="{847389D7-A30E-4314-8299-2EA587BA1909}" type="presParOf" srcId="{16AE5C25-58B3-42CF-ABB4-0ACF8C9B1891}" destId="{C8AE338A-5C39-4E36-8621-5684C0F143E4}" srcOrd="0" destOrd="0" presId="urn:microsoft.com/office/officeart/2017/3/layout/DropPinTimeline"/>
    <dgm:cxn modelId="{E5F38355-E36B-488B-ACE8-58E82EA7DF70}" type="presParOf" srcId="{16AE5C25-58B3-42CF-ABB4-0ACF8C9B1891}" destId="{537263AB-5BD5-4484-A5C8-897AA5D162BD}" srcOrd="1" destOrd="0" presId="urn:microsoft.com/office/officeart/2017/3/layout/DropPinTimeline"/>
    <dgm:cxn modelId="{80700649-2B92-4B66-8675-2FD865B87D76}" type="presParOf" srcId="{A03BCA31-502A-4A2C-9866-AA09EA2EF545}" destId="{A7615E92-79E3-4D36-8362-CE07DBAC9114}" srcOrd="2" destOrd="0" presId="urn:microsoft.com/office/officeart/2017/3/layout/DropPinTimeline"/>
    <dgm:cxn modelId="{10B87438-02AA-414F-89C8-29B55E087653}" type="presParOf" srcId="{A03BCA31-502A-4A2C-9866-AA09EA2EF545}" destId="{996B7C34-9BC2-4B83-A1BF-D8C9DD60AFA2}" srcOrd="3" destOrd="0" presId="urn:microsoft.com/office/officeart/2017/3/layout/DropPinTimeline"/>
    <dgm:cxn modelId="{A74774E6-4275-497D-A295-F79DEEFEBC3B}" type="presParOf" srcId="{A03BCA31-502A-4A2C-9866-AA09EA2EF545}" destId="{D6201658-09A9-4A3F-BB3C-60FA7D612DF4}" srcOrd="4" destOrd="0" presId="urn:microsoft.com/office/officeart/2017/3/layout/DropPinTimeline"/>
    <dgm:cxn modelId="{E13A4CA3-C1A9-43B5-AF62-C6DFA8EC74FB}" type="presParOf" srcId="{A03BCA31-502A-4A2C-9866-AA09EA2EF545}" destId="{7C1E1815-4080-4E1F-BEB3-1B15733F88BB}" srcOrd="5" destOrd="0" presId="urn:microsoft.com/office/officeart/2017/3/layout/DropPinTimeline"/>
    <dgm:cxn modelId="{FAF359D4-96A3-453A-B19D-EF1AB4BB7B07}" type="presParOf" srcId="{C4EAAE5B-09B3-4C6A-A379-D0E45F190FDA}" destId="{01D329C4-4AE5-4156-A563-00824F2BE25D}" srcOrd="13" destOrd="0" presId="urn:microsoft.com/office/officeart/2017/3/layout/DropPinTimeline"/>
    <dgm:cxn modelId="{6BC018ED-48A1-4701-BC6E-4F8F16CBEC7B}" type="presParOf" srcId="{C4EAAE5B-09B3-4C6A-A379-D0E45F190FDA}" destId="{F41A0072-6BBE-40F2-BF18-7707B736BFEF}" srcOrd="14" destOrd="0" presId="urn:microsoft.com/office/officeart/2017/3/layout/DropPinTimeline"/>
    <dgm:cxn modelId="{08E5BB60-B63A-45DB-B21D-3B410C6837C7}" type="presParOf" srcId="{F41A0072-6BBE-40F2-BF18-7707B736BFEF}" destId="{F43AF771-46FE-409E-A59A-3D737B471EB5}" srcOrd="0" destOrd="0" presId="urn:microsoft.com/office/officeart/2017/3/layout/DropPinTimeline"/>
    <dgm:cxn modelId="{4BB1B2CB-A53A-4D06-BC92-55EC4FA80303}" type="presParOf" srcId="{F41A0072-6BBE-40F2-BF18-7707B736BFEF}" destId="{867BF3E1-3C0A-4D4E-A3F3-D3E5F513BEC9}" srcOrd="1" destOrd="0" presId="urn:microsoft.com/office/officeart/2017/3/layout/DropPinTimeline"/>
    <dgm:cxn modelId="{A2559678-1440-43A3-9F23-026791916183}" type="presParOf" srcId="{867BF3E1-3C0A-4D4E-A3F3-D3E5F513BEC9}" destId="{F487D099-C60E-4270-8AE0-9B3109B89D58}" srcOrd="0" destOrd="0" presId="urn:microsoft.com/office/officeart/2017/3/layout/DropPinTimeline"/>
    <dgm:cxn modelId="{30126F50-CDB3-45BB-82E4-6C87349BA3E7}" type="presParOf" srcId="{867BF3E1-3C0A-4D4E-A3F3-D3E5F513BEC9}" destId="{16CFE5D6-407D-49AE-A08A-3127293F1594}" srcOrd="1" destOrd="0" presId="urn:microsoft.com/office/officeart/2017/3/layout/DropPinTimeline"/>
    <dgm:cxn modelId="{29DC263C-571D-49B6-B86F-0E1B0B14C771}" type="presParOf" srcId="{F41A0072-6BBE-40F2-BF18-7707B736BFEF}" destId="{D3DEDC8D-D3EB-42EB-A80A-23CAFED9439A}" srcOrd="2" destOrd="0" presId="urn:microsoft.com/office/officeart/2017/3/layout/DropPinTimeline"/>
    <dgm:cxn modelId="{9433E549-394F-4A12-9335-B06E1DBF72DE}" type="presParOf" srcId="{F41A0072-6BBE-40F2-BF18-7707B736BFEF}" destId="{B97066ED-332D-4C13-9D64-3C60CDEBCE6A}" srcOrd="3" destOrd="0" presId="urn:microsoft.com/office/officeart/2017/3/layout/DropPinTimeline"/>
    <dgm:cxn modelId="{2F6AACC8-93DD-485B-8884-5BC145C171F5}" type="presParOf" srcId="{F41A0072-6BBE-40F2-BF18-7707B736BFEF}" destId="{FB0058CD-51E6-4AC9-801A-BD0C02FF65DA}" srcOrd="4" destOrd="0" presId="urn:microsoft.com/office/officeart/2017/3/layout/DropPinTimeline"/>
    <dgm:cxn modelId="{7A510DB5-B9BC-4CE6-9C58-65FDDAD61C69}" type="presParOf" srcId="{F41A0072-6BBE-40F2-BF18-7707B736BFEF}" destId="{5B0F1B50-CDB3-4118-89DD-27D985CBF139}"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25098-2A2E-4DBF-9136-108587E98C1C}"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ADB8823B-96A2-45F7-B951-4DBFEAEC68F0}">
      <dgm:prSet/>
      <dgm:spPr/>
      <dgm:t>
        <a:bodyPr/>
        <a:lstStyle/>
        <a:p>
          <a:pPr>
            <a:defRPr b="1"/>
          </a:pPr>
          <a:r>
            <a:rPr lang="en-US" dirty="0"/>
            <a:t>20 Jan. 2022</a:t>
          </a:r>
        </a:p>
      </dgm:t>
    </dgm:pt>
    <dgm:pt modelId="{60C22592-0BB1-4787-AEC8-ACE1E8AB85D6}" type="parTrans" cxnId="{8EB80D47-DBA0-4E5F-BA98-66374ECA8EE7}">
      <dgm:prSet/>
      <dgm:spPr/>
      <dgm:t>
        <a:bodyPr/>
        <a:lstStyle/>
        <a:p>
          <a:endParaRPr lang="en-US"/>
        </a:p>
      </dgm:t>
    </dgm:pt>
    <dgm:pt modelId="{BB20CB8A-9090-4A9F-969E-663BE38CDF3F}" type="sibTrans" cxnId="{8EB80D47-DBA0-4E5F-BA98-66374ECA8EE7}">
      <dgm:prSet/>
      <dgm:spPr/>
      <dgm:t>
        <a:bodyPr/>
        <a:lstStyle/>
        <a:p>
          <a:endParaRPr lang="en-US"/>
        </a:p>
      </dgm:t>
    </dgm:pt>
    <dgm:pt modelId="{46BBECB9-2DBF-4A35-B0E4-270AF8B43FD5}">
      <dgm:prSet custT="1"/>
      <dgm:spPr/>
      <dgm:t>
        <a:bodyPr/>
        <a:lstStyle/>
        <a:p>
          <a:r>
            <a:rPr lang="en-US" sz="1800" dirty="0"/>
            <a:t>The ACP responds to recent comments by Bishop Alphonsus Cullinan, Waterford &amp; Lismore</a:t>
          </a:r>
        </a:p>
      </dgm:t>
    </dgm:pt>
    <dgm:pt modelId="{EC563457-8039-4F80-85CA-1F030D925498}" type="parTrans" cxnId="{6A6815BD-A868-4F8B-A93F-38005552BF9F}">
      <dgm:prSet/>
      <dgm:spPr/>
      <dgm:t>
        <a:bodyPr/>
        <a:lstStyle/>
        <a:p>
          <a:endParaRPr lang="en-US"/>
        </a:p>
      </dgm:t>
    </dgm:pt>
    <dgm:pt modelId="{C0DB5C38-EC16-4891-A23E-D6D4FE571B83}" type="sibTrans" cxnId="{6A6815BD-A868-4F8B-A93F-38005552BF9F}">
      <dgm:prSet/>
      <dgm:spPr/>
      <dgm:t>
        <a:bodyPr/>
        <a:lstStyle/>
        <a:p>
          <a:endParaRPr lang="en-US"/>
        </a:p>
      </dgm:t>
    </dgm:pt>
    <dgm:pt modelId="{E0C33EED-4398-4404-B5DF-0336CDE9AB4F}">
      <dgm:prSet/>
      <dgm:spPr/>
      <dgm:t>
        <a:bodyPr/>
        <a:lstStyle/>
        <a:p>
          <a:pPr>
            <a:defRPr b="1"/>
          </a:pPr>
          <a:r>
            <a:rPr lang="en-US" dirty="0"/>
            <a:t>21. July 2022</a:t>
          </a:r>
        </a:p>
      </dgm:t>
    </dgm:pt>
    <dgm:pt modelId="{188EA698-4AE4-4726-AF83-3EC8F74CB40C}" type="parTrans" cxnId="{4442D8BB-575B-415E-9D14-2BC933DA8107}">
      <dgm:prSet/>
      <dgm:spPr/>
      <dgm:t>
        <a:bodyPr/>
        <a:lstStyle/>
        <a:p>
          <a:endParaRPr lang="en-US"/>
        </a:p>
      </dgm:t>
    </dgm:pt>
    <dgm:pt modelId="{716519F4-214F-4C25-B1B7-314D83573148}" type="sibTrans" cxnId="{4442D8BB-575B-415E-9D14-2BC933DA8107}">
      <dgm:prSet/>
      <dgm:spPr/>
      <dgm:t>
        <a:bodyPr/>
        <a:lstStyle/>
        <a:p>
          <a:endParaRPr lang="en-US"/>
        </a:p>
      </dgm:t>
    </dgm:pt>
    <dgm:pt modelId="{FEE0BE7C-FD97-4EDC-B493-AEA0EB1E011B}">
      <dgm:prSet custT="1"/>
      <dgm:spPr/>
      <dgm:t>
        <a:bodyPr/>
        <a:lstStyle/>
        <a:p>
          <a:r>
            <a:rPr lang="en-US" sz="1800" dirty="0"/>
            <a:t>The ACP supports the Bishops’ adoption of the synodal pathway</a:t>
          </a:r>
        </a:p>
      </dgm:t>
    </dgm:pt>
    <dgm:pt modelId="{EF6B768D-0DAA-4AF6-B0FE-D72C42E6EFD1}" type="parTrans" cxnId="{E4BA43CE-280E-4975-9E0C-0473182A23C8}">
      <dgm:prSet/>
      <dgm:spPr/>
      <dgm:t>
        <a:bodyPr/>
        <a:lstStyle/>
        <a:p>
          <a:endParaRPr lang="en-US"/>
        </a:p>
      </dgm:t>
    </dgm:pt>
    <dgm:pt modelId="{07E170CB-52C4-4C6E-A704-A098A7824B33}" type="sibTrans" cxnId="{E4BA43CE-280E-4975-9E0C-0473182A23C8}">
      <dgm:prSet/>
      <dgm:spPr/>
      <dgm:t>
        <a:bodyPr/>
        <a:lstStyle/>
        <a:p>
          <a:endParaRPr lang="en-US"/>
        </a:p>
      </dgm:t>
    </dgm:pt>
    <dgm:pt modelId="{32A7109E-B2B8-4375-981A-ACFCD04EE436}" type="pres">
      <dgm:prSet presAssocID="{3BA25098-2A2E-4DBF-9136-108587E98C1C}" presName="root" presStyleCnt="0">
        <dgm:presLayoutVars>
          <dgm:chMax/>
          <dgm:chPref/>
          <dgm:animLvl val="lvl"/>
        </dgm:presLayoutVars>
      </dgm:prSet>
      <dgm:spPr/>
    </dgm:pt>
    <dgm:pt modelId="{D82F1A73-BA3F-4FDE-98C3-0DA572C479EB}" type="pres">
      <dgm:prSet presAssocID="{3BA25098-2A2E-4DBF-9136-108587E98C1C}" presName="divider" presStyleLbl="fgAcc1" presStyleIdx="0" presStyleCnt="3"/>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C4EAAE5B-09B3-4C6A-A379-D0E45F190FDA}" type="pres">
      <dgm:prSet presAssocID="{3BA25098-2A2E-4DBF-9136-108587E98C1C}" presName="nodes" presStyleCnt="0">
        <dgm:presLayoutVars>
          <dgm:chMax/>
          <dgm:chPref/>
          <dgm:animLvl val="lvl"/>
        </dgm:presLayoutVars>
      </dgm:prSet>
      <dgm:spPr/>
    </dgm:pt>
    <dgm:pt modelId="{9171068B-01C8-4B2E-9F85-4B022BE1302A}" type="pres">
      <dgm:prSet presAssocID="{ADB8823B-96A2-45F7-B951-4DBFEAEC68F0}" presName="composite1" presStyleCnt="0"/>
      <dgm:spPr/>
    </dgm:pt>
    <dgm:pt modelId="{EDC1182D-001A-4C0E-9E8B-19DAEAA44F9C}" type="pres">
      <dgm:prSet presAssocID="{ADB8823B-96A2-45F7-B951-4DBFEAEC68F0}" presName="ConnectorPoint1" presStyleLbl="lnNode1" presStyleIdx="0" presStyleCnt="2"/>
      <dgm:spPr/>
    </dgm:pt>
    <dgm:pt modelId="{2FCE2FA2-04BB-40B5-82AC-B4284C675DE5}" type="pres">
      <dgm:prSet presAssocID="{ADB8823B-96A2-45F7-B951-4DBFEAEC68F0}" presName="DropPinPlaceHolder1" presStyleCnt="0"/>
      <dgm:spPr/>
    </dgm:pt>
    <dgm:pt modelId="{312ECA34-DE31-4A04-B243-2CD9EADD4F25}" type="pres">
      <dgm:prSet presAssocID="{ADB8823B-96A2-45F7-B951-4DBFEAEC68F0}" presName="DropPin1" presStyleLbl="alignNode1" presStyleIdx="0" presStyleCnt="2"/>
      <dgm:spPr/>
    </dgm:pt>
    <dgm:pt modelId="{EF9581A5-ACD6-4A32-8419-0017B3A2E7AE}" type="pres">
      <dgm:prSet presAssocID="{ADB8823B-96A2-45F7-B951-4DBFEAEC68F0}" presName="Ellipse1"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AFF690DF-C1F5-4743-8966-B336B4295AB4}" type="pres">
      <dgm:prSet presAssocID="{ADB8823B-96A2-45F7-B951-4DBFEAEC68F0}" presName="L2TextContainer1" presStyleLbl="revTx" presStyleIdx="0" presStyleCnt="4">
        <dgm:presLayoutVars>
          <dgm:bulletEnabled val="1"/>
        </dgm:presLayoutVars>
      </dgm:prSet>
      <dgm:spPr/>
    </dgm:pt>
    <dgm:pt modelId="{988C8C68-55CC-40D2-93CC-F4D403F73D76}" type="pres">
      <dgm:prSet presAssocID="{ADB8823B-96A2-45F7-B951-4DBFEAEC68F0}" presName="L1TextContainer1" presStyleLbl="revTx" presStyleIdx="1" presStyleCnt="4">
        <dgm:presLayoutVars>
          <dgm:chMax val="1"/>
          <dgm:chPref val="1"/>
          <dgm:bulletEnabled val="1"/>
        </dgm:presLayoutVars>
      </dgm:prSet>
      <dgm:spPr/>
    </dgm:pt>
    <dgm:pt modelId="{C0CD1737-EA0F-4917-91BF-F2722B2B0C3F}" type="pres">
      <dgm:prSet presAssocID="{ADB8823B-96A2-45F7-B951-4DBFEAEC68F0}" presName="ConnectLine1" presStyleLbl="sibTrans1D1" presStyleIdx="0" presStyleCnt="2"/>
      <dgm:spPr>
        <a:noFill/>
        <a:ln w="12700" cap="flat" cmpd="sng" algn="ctr">
          <a:solidFill>
            <a:schemeClr val="accent2">
              <a:hueOff val="0"/>
              <a:satOff val="0"/>
              <a:lumOff val="0"/>
              <a:alphaOff val="0"/>
            </a:schemeClr>
          </a:solidFill>
          <a:prstDash val="dash"/>
          <a:miter lim="800000"/>
        </a:ln>
        <a:effectLst/>
      </dgm:spPr>
    </dgm:pt>
    <dgm:pt modelId="{E351E39F-17AC-46B7-9548-4C032A7C67D9}" type="pres">
      <dgm:prSet presAssocID="{ADB8823B-96A2-45F7-B951-4DBFEAEC68F0}" presName="EmptyPlaceHolder1" presStyleCnt="0"/>
      <dgm:spPr/>
    </dgm:pt>
    <dgm:pt modelId="{3412114D-7194-4C16-A932-CE423868D7EA}" type="pres">
      <dgm:prSet presAssocID="{BB20CB8A-9090-4A9F-969E-663BE38CDF3F}" presName="spaceBetweenRectangles1" presStyleCnt="0"/>
      <dgm:spPr/>
    </dgm:pt>
    <dgm:pt modelId="{4C858B4E-E613-460A-B90C-2D3021EAFEDB}" type="pres">
      <dgm:prSet presAssocID="{E0C33EED-4398-4404-B5DF-0336CDE9AB4F}" presName="composite1" presStyleCnt="0"/>
      <dgm:spPr/>
    </dgm:pt>
    <dgm:pt modelId="{9D9F3AFF-9A42-4D05-BF3F-6C6A69764E41}" type="pres">
      <dgm:prSet presAssocID="{E0C33EED-4398-4404-B5DF-0336CDE9AB4F}" presName="ConnectorPoint1" presStyleLbl="lnNode1" presStyleIdx="1" presStyleCnt="2"/>
      <dgm:spPr/>
    </dgm:pt>
    <dgm:pt modelId="{29A29C40-B01D-493D-A10F-D9EE263D236C}" type="pres">
      <dgm:prSet presAssocID="{E0C33EED-4398-4404-B5DF-0336CDE9AB4F}" presName="DropPinPlaceHolder1" presStyleCnt="0"/>
      <dgm:spPr/>
    </dgm:pt>
    <dgm:pt modelId="{FBF0C499-B9DE-4568-B476-34F67D9B8704}" type="pres">
      <dgm:prSet presAssocID="{E0C33EED-4398-4404-B5DF-0336CDE9AB4F}" presName="DropPin1" presStyleLbl="alignNode1" presStyleIdx="1" presStyleCnt="2"/>
      <dgm:spPr/>
    </dgm:pt>
    <dgm:pt modelId="{2219D485-E5CF-4581-9F74-87D27ECFCA75}" type="pres">
      <dgm:prSet presAssocID="{E0C33EED-4398-4404-B5DF-0336CDE9AB4F}" presName="Ellipse1"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BE72EEBD-BD5E-4165-AC6E-8E591475DA85}" type="pres">
      <dgm:prSet presAssocID="{E0C33EED-4398-4404-B5DF-0336CDE9AB4F}" presName="L2TextContainer1" presStyleLbl="revTx" presStyleIdx="2" presStyleCnt="4">
        <dgm:presLayoutVars>
          <dgm:bulletEnabled val="1"/>
        </dgm:presLayoutVars>
      </dgm:prSet>
      <dgm:spPr/>
    </dgm:pt>
    <dgm:pt modelId="{A7C696FF-7333-4C02-8F6B-CA3015C12F03}" type="pres">
      <dgm:prSet presAssocID="{E0C33EED-4398-4404-B5DF-0336CDE9AB4F}" presName="L1TextContainer1" presStyleLbl="revTx" presStyleIdx="3" presStyleCnt="4">
        <dgm:presLayoutVars>
          <dgm:chMax val="1"/>
          <dgm:chPref val="1"/>
          <dgm:bulletEnabled val="1"/>
        </dgm:presLayoutVars>
      </dgm:prSet>
      <dgm:spPr/>
    </dgm:pt>
    <dgm:pt modelId="{47A1DEA1-10A7-471A-84FF-3897D8BB0F61}" type="pres">
      <dgm:prSet presAssocID="{E0C33EED-4398-4404-B5DF-0336CDE9AB4F}" presName="ConnectLine1" presStyleLbl="sibTrans1D1" presStyleIdx="1" presStyleCnt="2"/>
      <dgm:spPr>
        <a:noFill/>
        <a:ln w="12700" cap="flat" cmpd="sng" algn="ctr">
          <a:solidFill>
            <a:schemeClr val="accent2">
              <a:hueOff val="-1455363"/>
              <a:satOff val="-83928"/>
              <a:lumOff val="8628"/>
              <a:alphaOff val="0"/>
            </a:schemeClr>
          </a:solidFill>
          <a:prstDash val="dash"/>
          <a:miter lim="800000"/>
        </a:ln>
        <a:effectLst/>
      </dgm:spPr>
    </dgm:pt>
    <dgm:pt modelId="{6747F3B8-5967-47FD-B75B-CDB1A27A843F}" type="pres">
      <dgm:prSet presAssocID="{E0C33EED-4398-4404-B5DF-0336CDE9AB4F}" presName="EmptyPlaceHolder1" presStyleCnt="0"/>
      <dgm:spPr/>
    </dgm:pt>
  </dgm:ptLst>
  <dgm:cxnLst>
    <dgm:cxn modelId="{5281D407-F71A-4FB1-AD04-5D95062D6BFD}" type="presOf" srcId="{E0C33EED-4398-4404-B5DF-0336CDE9AB4F}" destId="{A7C696FF-7333-4C02-8F6B-CA3015C12F03}" srcOrd="0" destOrd="0" presId="urn:microsoft.com/office/officeart/2017/3/layout/DropPinTimeline"/>
    <dgm:cxn modelId="{22BD632D-AA59-4E88-AAA3-81E9069D5644}" type="presOf" srcId="{3BA25098-2A2E-4DBF-9136-108587E98C1C}" destId="{32A7109E-B2B8-4375-981A-ACFCD04EE436}" srcOrd="0" destOrd="0" presId="urn:microsoft.com/office/officeart/2017/3/layout/DropPinTimeline"/>
    <dgm:cxn modelId="{8EB80D47-DBA0-4E5F-BA98-66374ECA8EE7}" srcId="{3BA25098-2A2E-4DBF-9136-108587E98C1C}" destId="{ADB8823B-96A2-45F7-B951-4DBFEAEC68F0}" srcOrd="0" destOrd="0" parTransId="{60C22592-0BB1-4787-AEC8-ACE1E8AB85D6}" sibTransId="{BB20CB8A-9090-4A9F-969E-663BE38CDF3F}"/>
    <dgm:cxn modelId="{31697574-B036-4B37-87D8-D5D598497640}" type="presOf" srcId="{FEE0BE7C-FD97-4EDC-B493-AEA0EB1E011B}" destId="{BE72EEBD-BD5E-4165-AC6E-8E591475DA85}" srcOrd="0" destOrd="0" presId="urn:microsoft.com/office/officeart/2017/3/layout/DropPinTimeline"/>
    <dgm:cxn modelId="{4442D8BB-575B-415E-9D14-2BC933DA8107}" srcId="{3BA25098-2A2E-4DBF-9136-108587E98C1C}" destId="{E0C33EED-4398-4404-B5DF-0336CDE9AB4F}" srcOrd="1" destOrd="0" parTransId="{188EA698-4AE4-4726-AF83-3EC8F74CB40C}" sibTransId="{716519F4-214F-4C25-B1B7-314D83573148}"/>
    <dgm:cxn modelId="{AC9D06BD-4533-4D64-BDB3-DA17E069C2AB}" type="presOf" srcId="{46BBECB9-2DBF-4A35-B0E4-270AF8B43FD5}" destId="{AFF690DF-C1F5-4743-8966-B336B4295AB4}" srcOrd="0" destOrd="0" presId="urn:microsoft.com/office/officeart/2017/3/layout/DropPinTimeline"/>
    <dgm:cxn modelId="{6A6815BD-A868-4F8B-A93F-38005552BF9F}" srcId="{ADB8823B-96A2-45F7-B951-4DBFEAEC68F0}" destId="{46BBECB9-2DBF-4A35-B0E4-270AF8B43FD5}" srcOrd="0" destOrd="0" parTransId="{EC563457-8039-4F80-85CA-1F030D925498}" sibTransId="{C0DB5C38-EC16-4891-A23E-D6D4FE571B83}"/>
    <dgm:cxn modelId="{E4BA43CE-280E-4975-9E0C-0473182A23C8}" srcId="{E0C33EED-4398-4404-B5DF-0336CDE9AB4F}" destId="{FEE0BE7C-FD97-4EDC-B493-AEA0EB1E011B}" srcOrd="0" destOrd="0" parTransId="{EF6B768D-0DAA-4AF6-B0FE-D72C42E6EFD1}" sibTransId="{07E170CB-52C4-4C6E-A704-A098A7824B33}"/>
    <dgm:cxn modelId="{3608A0E1-58C7-457C-9E04-82D9CEAC4444}" type="presOf" srcId="{ADB8823B-96A2-45F7-B951-4DBFEAEC68F0}" destId="{988C8C68-55CC-40D2-93CC-F4D403F73D76}" srcOrd="0" destOrd="0" presId="urn:microsoft.com/office/officeart/2017/3/layout/DropPinTimeline"/>
    <dgm:cxn modelId="{334C8613-1BD1-44A0-80CD-BB02C491C64F}" type="presParOf" srcId="{32A7109E-B2B8-4375-981A-ACFCD04EE436}" destId="{D82F1A73-BA3F-4FDE-98C3-0DA572C479EB}" srcOrd="0" destOrd="0" presId="urn:microsoft.com/office/officeart/2017/3/layout/DropPinTimeline"/>
    <dgm:cxn modelId="{CD46F529-5A49-4E81-B0C9-01760823C60B}" type="presParOf" srcId="{32A7109E-B2B8-4375-981A-ACFCD04EE436}" destId="{C4EAAE5B-09B3-4C6A-A379-D0E45F190FDA}" srcOrd="1" destOrd="0" presId="urn:microsoft.com/office/officeart/2017/3/layout/DropPinTimeline"/>
    <dgm:cxn modelId="{02DCB4B7-3D09-43E7-8930-C449353A5DE1}" type="presParOf" srcId="{C4EAAE5B-09B3-4C6A-A379-D0E45F190FDA}" destId="{9171068B-01C8-4B2E-9F85-4B022BE1302A}" srcOrd="0" destOrd="0" presId="urn:microsoft.com/office/officeart/2017/3/layout/DropPinTimeline"/>
    <dgm:cxn modelId="{AC09BF90-CE3D-49F1-9110-0851FFCB5014}" type="presParOf" srcId="{9171068B-01C8-4B2E-9F85-4B022BE1302A}" destId="{EDC1182D-001A-4C0E-9E8B-19DAEAA44F9C}" srcOrd="0" destOrd="0" presId="urn:microsoft.com/office/officeart/2017/3/layout/DropPinTimeline"/>
    <dgm:cxn modelId="{2E0BD71F-469A-427A-BB8F-601E52C4ABF9}" type="presParOf" srcId="{9171068B-01C8-4B2E-9F85-4B022BE1302A}" destId="{2FCE2FA2-04BB-40B5-82AC-B4284C675DE5}" srcOrd="1" destOrd="0" presId="urn:microsoft.com/office/officeart/2017/3/layout/DropPinTimeline"/>
    <dgm:cxn modelId="{79730862-5B3B-41DC-AFF0-DEAB0EB4797D}" type="presParOf" srcId="{2FCE2FA2-04BB-40B5-82AC-B4284C675DE5}" destId="{312ECA34-DE31-4A04-B243-2CD9EADD4F25}" srcOrd="0" destOrd="0" presId="urn:microsoft.com/office/officeart/2017/3/layout/DropPinTimeline"/>
    <dgm:cxn modelId="{5E93B9B4-EB67-4924-A8CA-62C90963D04D}" type="presParOf" srcId="{2FCE2FA2-04BB-40B5-82AC-B4284C675DE5}" destId="{EF9581A5-ACD6-4A32-8419-0017B3A2E7AE}" srcOrd="1" destOrd="0" presId="urn:microsoft.com/office/officeart/2017/3/layout/DropPinTimeline"/>
    <dgm:cxn modelId="{FDD40741-E322-4E94-8C44-78927B894198}" type="presParOf" srcId="{9171068B-01C8-4B2E-9F85-4B022BE1302A}" destId="{AFF690DF-C1F5-4743-8966-B336B4295AB4}" srcOrd="2" destOrd="0" presId="urn:microsoft.com/office/officeart/2017/3/layout/DropPinTimeline"/>
    <dgm:cxn modelId="{3C8F3710-DDA6-4C3E-9084-299E9C774914}" type="presParOf" srcId="{9171068B-01C8-4B2E-9F85-4B022BE1302A}" destId="{988C8C68-55CC-40D2-93CC-F4D403F73D76}" srcOrd="3" destOrd="0" presId="urn:microsoft.com/office/officeart/2017/3/layout/DropPinTimeline"/>
    <dgm:cxn modelId="{FEB183EC-95A5-4248-B149-BEDBB38B021E}" type="presParOf" srcId="{9171068B-01C8-4B2E-9F85-4B022BE1302A}" destId="{C0CD1737-EA0F-4917-91BF-F2722B2B0C3F}" srcOrd="4" destOrd="0" presId="urn:microsoft.com/office/officeart/2017/3/layout/DropPinTimeline"/>
    <dgm:cxn modelId="{8D2DF400-5661-4299-B365-B1EAAEE1EFEF}" type="presParOf" srcId="{9171068B-01C8-4B2E-9F85-4B022BE1302A}" destId="{E351E39F-17AC-46B7-9548-4C032A7C67D9}" srcOrd="5" destOrd="0" presId="urn:microsoft.com/office/officeart/2017/3/layout/DropPinTimeline"/>
    <dgm:cxn modelId="{B76CB621-B89D-4516-A6F4-A6C90E85D475}" type="presParOf" srcId="{C4EAAE5B-09B3-4C6A-A379-D0E45F190FDA}" destId="{3412114D-7194-4C16-A932-CE423868D7EA}" srcOrd="1" destOrd="0" presId="urn:microsoft.com/office/officeart/2017/3/layout/DropPinTimeline"/>
    <dgm:cxn modelId="{0C70D62F-B374-4222-9D58-0EE7B90CA43B}" type="presParOf" srcId="{C4EAAE5B-09B3-4C6A-A379-D0E45F190FDA}" destId="{4C858B4E-E613-460A-B90C-2D3021EAFEDB}" srcOrd="2" destOrd="0" presId="urn:microsoft.com/office/officeart/2017/3/layout/DropPinTimeline"/>
    <dgm:cxn modelId="{272536F9-B7CC-4825-8877-AD33DA909209}" type="presParOf" srcId="{4C858B4E-E613-460A-B90C-2D3021EAFEDB}" destId="{9D9F3AFF-9A42-4D05-BF3F-6C6A69764E41}" srcOrd="0" destOrd="0" presId="urn:microsoft.com/office/officeart/2017/3/layout/DropPinTimeline"/>
    <dgm:cxn modelId="{3C3F57DE-C048-4C4A-B06D-6171A87D09F6}" type="presParOf" srcId="{4C858B4E-E613-460A-B90C-2D3021EAFEDB}" destId="{29A29C40-B01D-493D-A10F-D9EE263D236C}" srcOrd="1" destOrd="0" presId="urn:microsoft.com/office/officeart/2017/3/layout/DropPinTimeline"/>
    <dgm:cxn modelId="{9CE96EA4-E637-4A6C-8F20-85C55D47FD27}" type="presParOf" srcId="{29A29C40-B01D-493D-A10F-D9EE263D236C}" destId="{FBF0C499-B9DE-4568-B476-34F67D9B8704}" srcOrd="0" destOrd="0" presId="urn:microsoft.com/office/officeart/2017/3/layout/DropPinTimeline"/>
    <dgm:cxn modelId="{A24ECE7B-083D-4038-92AB-DF04C3EA4127}" type="presParOf" srcId="{29A29C40-B01D-493D-A10F-D9EE263D236C}" destId="{2219D485-E5CF-4581-9F74-87D27ECFCA75}" srcOrd="1" destOrd="0" presId="urn:microsoft.com/office/officeart/2017/3/layout/DropPinTimeline"/>
    <dgm:cxn modelId="{EBB948AD-F89F-4EDB-A84E-94853A287E13}" type="presParOf" srcId="{4C858B4E-E613-460A-B90C-2D3021EAFEDB}" destId="{BE72EEBD-BD5E-4165-AC6E-8E591475DA85}" srcOrd="2" destOrd="0" presId="urn:microsoft.com/office/officeart/2017/3/layout/DropPinTimeline"/>
    <dgm:cxn modelId="{3BA90B90-6273-4449-8D4A-C20042AFAEEA}" type="presParOf" srcId="{4C858B4E-E613-460A-B90C-2D3021EAFEDB}" destId="{A7C696FF-7333-4C02-8F6B-CA3015C12F03}" srcOrd="3" destOrd="0" presId="urn:microsoft.com/office/officeart/2017/3/layout/DropPinTimeline"/>
    <dgm:cxn modelId="{A0F8A449-95D1-4949-8F23-9460B476EC29}" type="presParOf" srcId="{4C858B4E-E613-460A-B90C-2D3021EAFEDB}" destId="{47A1DEA1-10A7-471A-84FF-3897D8BB0F61}" srcOrd="4" destOrd="0" presId="urn:microsoft.com/office/officeart/2017/3/layout/DropPinTimeline"/>
    <dgm:cxn modelId="{95977417-97BA-4982-A3BF-1458415A80CD}" type="presParOf" srcId="{4C858B4E-E613-460A-B90C-2D3021EAFEDB}" destId="{6747F3B8-5967-47FD-B75B-CDB1A27A843F}"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25098-2A2E-4DBF-9136-108587E98C1C}"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2578A7EA-74C0-4621-9C87-E0AA129226AB}">
      <dgm:prSet custT="1"/>
      <dgm:spPr/>
      <dgm:t>
        <a:bodyPr/>
        <a:lstStyle/>
        <a:p>
          <a:pPr>
            <a:defRPr b="1"/>
          </a:pPr>
          <a:r>
            <a:rPr lang="en-US" sz="2000" dirty="0"/>
            <a:t>08 March 2022</a:t>
          </a:r>
        </a:p>
      </dgm:t>
    </dgm:pt>
    <dgm:pt modelId="{8EA23543-9F3A-4BC8-B5E9-6213838017CA}" type="parTrans" cxnId="{CD9984DB-C658-420D-AAD8-338714B1B009}">
      <dgm:prSet/>
      <dgm:spPr/>
      <dgm:t>
        <a:bodyPr/>
        <a:lstStyle/>
        <a:p>
          <a:endParaRPr lang="en-US"/>
        </a:p>
      </dgm:t>
    </dgm:pt>
    <dgm:pt modelId="{CDE94121-5CB3-4FC4-8162-6242D4039E7D}" type="sibTrans" cxnId="{CD9984DB-C658-420D-AAD8-338714B1B009}">
      <dgm:prSet/>
      <dgm:spPr/>
      <dgm:t>
        <a:bodyPr/>
        <a:lstStyle/>
        <a:p>
          <a:endParaRPr lang="en-US"/>
        </a:p>
      </dgm:t>
    </dgm:pt>
    <dgm:pt modelId="{846B0334-EA9E-4E51-A21C-977D53C50F2B}">
      <dgm:prSet custT="1"/>
      <dgm:spPr/>
      <dgm:t>
        <a:bodyPr/>
        <a:lstStyle/>
        <a:p>
          <a:r>
            <a:rPr lang="en-US" sz="1400" dirty="0"/>
            <a:t>To Bishops - Re: Arbitration Panel</a:t>
          </a:r>
        </a:p>
      </dgm:t>
    </dgm:pt>
    <dgm:pt modelId="{A70BC473-02B3-4CBB-99A0-9FA3ABFC4E5D}" type="parTrans" cxnId="{D7A03561-4B95-45E3-92CA-FE51F9F230C9}">
      <dgm:prSet/>
      <dgm:spPr/>
      <dgm:t>
        <a:bodyPr/>
        <a:lstStyle/>
        <a:p>
          <a:endParaRPr lang="en-US"/>
        </a:p>
      </dgm:t>
    </dgm:pt>
    <dgm:pt modelId="{B8961F51-CFE1-4383-9E25-6337B8D34544}" type="sibTrans" cxnId="{D7A03561-4B95-45E3-92CA-FE51F9F230C9}">
      <dgm:prSet/>
      <dgm:spPr/>
      <dgm:t>
        <a:bodyPr/>
        <a:lstStyle/>
        <a:p>
          <a:endParaRPr lang="en-US"/>
        </a:p>
      </dgm:t>
    </dgm:pt>
    <dgm:pt modelId="{07912502-77C3-4524-8B33-99F62455BBC0}">
      <dgm:prSet custT="1"/>
      <dgm:spPr/>
      <dgm:t>
        <a:bodyPr/>
        <a:lstStyle/>
        <a:p>
          <a:pPr>
            <a:defRPr b="1"/>
          </a:pPr>
          <a:r>
            <a:rPr lang="en-US" sz="2000" dirty="0"/>
            <a:t>09 August 2022 </a:t>
          </a:r>
        </a:p>
      </dgm:t>
    </dgm:pt>
    <dgm:pt modelId="{8A0C1219-36A0-433C-81CD-9DCFE71C67E3}" type="parTrans" cxnId="{21B7C18C-18BF-406D-ACCD-D0E48004ECE0}">
      <dgm:prSet/>
      <dgm:spPr/>
      <dgm:t>
        <a:bodyPr/>
        <a:lstStyle/>
        <a:p>
          <a:endParaRPr lang="en-US"/>
        </a:p>
      </dgm:t>
    </dgm:pt>
    <dgm:pt modelId="{E906FF01-C879-41C6-B677-922B36BEF7D8}" type="sibTrans" cxnId="{21B7C18C-18BF-406D-ACCD-D0E48004ECE0}">
      <dgm:prSet/>
      <dgm:spPr/>
      <dgm:t>
        <a:bodyPr/>
        <a:lstStyle/>
        <a:p>
          <a:endParaRPr lang="en-US"/>
        </a:p>
      </dgm:t>
    </dgm:pt>
    <dgm:pt modelId="{33129744-3885-4213-8975-3C99C6F6BA6C}">
      <dgm:prSet custT="1"/>
      <dgm:spPr/>
      <dgm:t>
        <a:bodyPr/>
        <a:lstStyle/>
        <a:p>
          <a:endParaRPr lang="en-US" sz="1400" dirty="0"/>
        </a:p>
      </dgm:t>
    </dgm:pt>
    <dgm:pt modelId="{EC652ACD-E332-4E3D-A430-616CD1362772}" type="sibTrans" cxnId="{0C59D2A1-A35A-48D5-9539-D130A39A094E}">
      <dgm:prSet/>
      <dgm:spPr/>
      <dgm:t>
        <a:bodyPr/>
        <a:lstStyle/>
        <a:p>
          <a:endParaRPr lang="en-US"/>
        </a:p>
      </dgm:t>
    </dgm:pt>
    <dgm:pt modelId="{4054CF5D-28E1-42E9-8338-5B8879038C09}" type="parTrans" cxnId="{0C59D2A1-A35A-48D5-9539-D130A39A094E}">
      <dgm:prSet/>
      <dgm:spPr/>
      <dgm:t>
        <a:bodyPr/>
        <a:lstStyle/>
        <a:p>
          <a:endParaRPr lang="en-US"/>
        </a:p>
      </dgm:t>
    </dgm:pt>
    <dgm:pt modelId="{FBD8B68F-9D2B-4B4E-95D2-DE4BAB2FE07B}">
      <dgm:prSet custT="1"/>
      <dgm:spPr/>
      <dgm:t>
        <a:bodyPr/>
        <a:lstStyle/>
        <a:p>
          <a:pPr>
            <a:defRPr b="1"/>
          </a:pPr>
          <a:r>
            <a:rPr lang="en-US" sz="2000" dirty="0"/>
            <a:t>23 August 2022</a:t>
          </a:r>
        </a:p>
      </dgm:t>
    </dgm:pt>
    <dgm:pt modelId="{EDFB5B60-3479-489E-961D-7F6E7357BB4A}" type="parTrans" cxnId="{778A18DC-1EDA-4B76-AED1-DCE32F9E47ED}">
      <dgm:prSet/>
      <dgm:spPr/>
      <dgm:t>
        <a:bodyPr/>
        <a:lstStyle/>
        <a:p>
          <a:endParaRPr lang="en-GB"/>
        </a:p>
      </dgm:t>
    </dgm:pt>
    <dgm:pt modelId="{E71C06A5-DFA0-4B76-A2B7-33AE05869BF7}" type="sibTrans" cxnId="{778A18DC-1EDA-4B76-AED1-DCE32F9E47ED}">
      <dgm:prSet/>
      <dgm:spPr/>
      <dgm:t>
        <a:bodyPr/>
        <a:lstStyle/>
        <a:p>
          <a:endParaRPr lang="en-GB"/>
        </a:p>
      </dgm:t>
    </dgm:pt>
    <dgm:pt modelId="{A70C5E73-1641-4F32-B0CB-8B972A1FD2E8}">
      <dgm:prSet custT="1"/>
      <dgm:spPr/>
      <dgm:t>
        <a:bodyPr/>
        <a:lstStyle/>
        <a:p>
          <a:r>
            <a:rPr lang="en-US" sz="1400" dirty="0"/>
            <a:t>ACP write to Bishops again on our Arbitration Panel</a:t>
          </a:r>
        </a:p>
      </dgm:t>
    </dgm:pt>
    <dgm:pt modelId="{CF23D050-9826-44E1-A49B-65E5390F1BAD}" type="parTrans" cxnId="{7EB2FE26-AAA4-4CEA-B78A-D11090E8B9C5}">
      <dgm:prSet/>
      <dgm:spPr/>
      <dgm:t>
        <a:bodyPr/>
        <a:lstStyle/>
        <a:p>
          <a:endParaRPr lang="en-GB"/>
        </a:p>
      </dgm:t>
    </dgm:pt>
    <dgm:pt modelId="{4A7D465F-A633-4709-98A7-D2FDF6D860F1}" type="sibTrans" cxnId="{7EB2FE26-AAA4-4CEA-B78A-D11090E8B9C5}">
      <dgm:prSet/>
      <dgm:spPr/>
      <dgm:t>
        <a:bodyPr/>
        <a:lstStyle/>
        <a:p>
          <a:endParaRPr lang="en-GB"/>
        </a:p>
      </dgm:t>
    </dgm:pt>
    <dgm:pt modelId="{32A7109E-B2B8-4375-981A-ACFCD04EE436}" type="pres">
      <dgm:prSet presAssocID="{3BA25098-2A2E-4DBF-9136-108587E98C1C}" presName="root" presStyleCnt="0">
        <dgm:presLayoutVars>
          <dgm:chMax/>
          <dgm:chPref/>
          <dgm:animLvl val="lvl"/>
        </dgm:presLayoutVars>
      </dgm:prSet>
      <dgm:spPr/>
    </dgm:pt>
    <dgm:pt modelId="{D82F1A73-BA3F-4FDE-98C3-0DA572C479EB}" type="pres">
      <dgm:prSet presAssocID="{3BA25098-2A2E-4DBF-9136-108587E98C1C}" presName="divider" presStyleLbl="fgAcc1" presStyleIdx="0" presStyleCnt="4"/>
      <dgm:spPr>
        <a:blipFill rotWithShape="0">
          <a:blip xmlns:r="http://schemas.openxmlformats.org/officeDocument/2006/relationships" r:embed="rId1"/>
          <a:srcRect/>
          <a:stretch>
            <a:fillRect/>
          </a:stretch>
        </a:blipFill>
      </dgm:spPr>
    </dgm:pt>
    <dgm:pt modelId="{C4EAAE5B-09B3-4C6A-A379-D0E45F190FDA}" type="pres">
      <dgm:prSet presAssocID="{3BA25098-2A2E-4DBF-9136-108587E98C1C}" presName="nodes" presStyleCnt="0">
        <dgm:presLayoutVars>
          <dgm:chMax/>
          <dgm:chPref/>
          <dgm:animLvl val="lvl"/>
        </dgm:presLayoutVars>
      </dgm:prSet>
      <dgm:spPr/>
    </dgm:pt>
    <dgm:pt modelId="{83936CAD-B965-4FFF-9CE1-909947F2F4CA}" type="pres">
      <dgm:prSet presAssocID="{2578A7EA-74C0-4621-9C87-E0AA129226AB}" presName="composite" presStyleCnt="0"/>
      <dgm:spPr/>
    </dgm:pt>
    <dgm:pt modelId="{C59A372C-CCB5-4DC8-9EC0-664CB5BB5357}" type="pres">
      <dgm:prSet presAssocID="{2578A7EA-74C0-4621-9C87-E0AA129226AB}"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B8776B2-20AB-44B6-A08D-46FACBACBA55}" type="pres">
      <dgm:prSet presAssocID="{2578A7EA-74C0-4621-9C87-E0AA129226AB}" presName="DropPinPlaceHolder" presStyleCnt="0"/>
      <dgm:spPr/>
    </dgm:pt>
    <dgm:pt modelId="{A33F1F9B-4A37-42A1-93D0-64B37D26EE89}" type="pres">
      <dgm:prSet presAssocID="{2578A7EA-74C0-4621-9C87-E0AA129226AB}" presName="DropPin" presStyleLbl="alignNode1" presStyleIdx="0" presStyleCnt="3"/>
      <dgm:spPr/>
    </dgm:pt>
    <dgm:pt modelId="{394AAF88-1CA8-4AD2-9655-80F765B60AF5}" type="pres">
      <dgm:prSet presAssocID="{2578A7EA-74C0-4621-9C87-E0AA129226AB}"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5DA58BC4-4A12-46F2-A007-1A52E9B67C66}" type="pres">
      <dgm:prSet presAssocID="{2578A7EA-74C0-4621-9C87-E0AA129226AB}" presName="L2TextContainer" presStyleLbl="revTx" presStyleIdx="0" presStyleCnt="6">
        <dgm:presLayoutVars>
          <dgm:bulletEnabled val="1"/>
        </dgm:presLayoutVars>
      </dgm:prSet>
      <dgm:spPr/>
    </dgm:pt>
    <dgm:pt modelId="{4952DD80-D318-4C62-ABC3-2B20587CF502}" type="pres">
      <dgm:prSet presAssocID="{2578A7EA-74C0-4621-9C87-E0AA129226AB}" presName="L1TextContainer" presStyleLbl="revTx" presStyleIdx="1" presStyleCnt="6" custLinFactNeighborY="-2925">
        <dgm:presLayoutVars>
          <dgm:chMax val="1"/>
          <dgm:chPref val="1"/>
          <dgm:bulletEnabled val="1"/>
        </dgm:presLayoutVars>
      </dgm:prSet>
      <dgm:spPr/>
    </dgm:pt>
    <dgm:pt modelId="{6D530B9E-6C6C-4797-9833-0CBCA30B74D2}" type="pres">
      <dgm:prSet presAssocID="{2578A7EA-74C0-4621-9C87-E0AA129226AB}"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B750639B-6F7C-41FB-BD67-FEF6DE50C84D}" type="pres">
      <dgm:prSet presAssocID="{2578A7EA-74C0-4621-9C87-E0AA129226AB}" presName="EmptyPlaceHolder" presStyleCnt="0"/>
      <dgm:spPr/>
    </dgm:pt>
    <dgm:pt modelId="{85047814-B474-4AD1-9498-C5F092A44505}" type="pres">
      <dgm:prSet presAssocID="{CDE94121-5CB3-4FC4-8162-6242D4039E7D}" presName="spaceBetweenRectangles" presStyleCnt="0"/>
      <dgm:spPr/>
    </dgm:pt>
    <dgm:pt modelId="{E25EBD85-E190-4EB7-B019-B1C80A3A9508}" type="pres">
      <dgm:prSet presAssocID="{07912502-77C3-4524-8B33-99F62455BBC0}" presName="composite" presStyleCnt="0"/>
      <dgm:spPr/>
    </dgm:pt>
    <dgm:pt modelId="{7F90DF6D-A4FE-419A-B70F-1AED060520AE}" type="pres">
      <dgm:prSet presAssocID="{07912502-77C3-4524-8B33-99F62455BBC0}" presName="ConnectorPoint" presStyleLbl="lnNode1" presStyleIdx="1" presStyleCnt="3"/>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D56BB177-AE4D-4FF4-9652-6D3D606C8F76}" type="pres">
      <dgm:prSet presAssocID="{07912502-77C3-4524-8B33-99F62455BBC0}" presName="DropPinPlaceHolder" presStyleCnt="0"/>
      <dgm:spPr/>
    </dgm:pt>
    <dgm:pt modelId="{89DFB2B9-2B58-4F48-8971-CD4281A14CB6}" type="pres">
      <dgm:prSet presAssocID="{07912502-77C3-4524-8B33-99F62455BBC0}" presName="DropPin" presStyleLbl="alignNode1" presStyleIdx="1" presStyleCnt="3" custAng="10800000" custLinFactX="100000" custLinFactY="-300000" custLinFactNeighborX="183950" custLinFactNeighborY="-381910"/>
      <dgm:spPr/>
    </dgm:pt>
    <dgm:pt modelId="{801F819C-8E63-4C00-85BC-21EC44A1D825}" type="pres">
      <dgm:prSet presAssocID="{07912502-77C3-4524-8B33-99F62455BBC0}"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7BEFF9D2-BA33-4653-B463-38E488891465}" type="pres">
      <dgm:prSet presAssocID="{07912502-77C3-4524-8B33-99F62455BBC0}" presName="L2TextContainer" presStyleLbl="revTx" presStyleIdx="2" presStyleCnt="6">
        <dgm:presLayoutVars>
          <dgm:bulletEnabled val="1"/>
        </dgm:presLayoutVars>
      </dgm:prSet>
      <dgm:spPr/>
    </dgm:pt>
    <dgm:pt modelId="{3B77AC6B-3749-45B3-8049-50BBAB56522F}" type="pres">
      <dgm:prSet presAssocID="{07912502-77C3-4524-8B33-99F62455BBC0}" presName="L1TextContainer" presStyleLbl="revTx" presStyleIdx="3" presStyleCnt="6" custLinFactY="-300000" custLinFactNeighborX="27670" custLinFactNeighborY="-357129">
        <dgm:presLayoutVars>
          <dgm:chMax val="1"/>
          <dgm:chPref val="1"/>
          <dgm:bulletEnabled val="1"/>
        </dgm:presLayoutVars>
      </dgm:prSet>
      <dgm:spPr/>
    </dgm:pt>
    <dgm:pt modelId="{87E5DC36-36CC-4865-9150-EC260356FB2C}" type="pres">
      <dgm:prSet presAssocID="{07912502-77C3-4524-8B33-99F62455BBC0}" presName="ConnectLine" presStyleLbl="sibTrans1D1" presStyleIdx="1" presStyleCnt="3" custAng="10800000" custFlipVert="1" custFlipHor="1" custScaleX="32532" custScaleY="93441" custLinFactX="1607292" custLinFactNeighborX="1700000" custLinFactNeighborY="-100000"/>
      <dgm:spPr>
        <a:noFill/>
        <a:ln w="12700" cap="flat" cmpd="sng" algn="ctr">
          <a:solidFill>
            <a:schemeClr val="accent2">
              <a:hueOff val="-727682"/>
              <a:satOff val="-41964"/>
              <a:lumOff val="4314"/>
              <a:alphaOff val="0"/>
            </a:schemeClr>
          </a:solidFill>
          <a:prstDash val="dash"/>
          <a:miter lim="800000"/>
        </a:ln>
        <a:effectLst/>
      </dgm:spPr>
    </dgm:pt>
    <dgm:pt modelId="{03CE6AEF-54E1-4D65-BC4D-D06B4FAEB194}" type="pres">
      <dgm:prSet presAssocID="{07912502-77C3-4524-8B33-99F62455BBC0}" presName="EmptyPlaceHolder" presStyleCnt="0"/>
      <dgm:spPr/>
    </dgm:pt>
    <dgm:pt modelId="{6F212EE4-866F-4482-B65B-CB8B625423FE}" type="pres">
      <dgm:prSet presAssocID="{E906FF01-C879-41C6-B677-922B36BEF7D8}" presName="spaceBetweenRectangles" presStyleCnt="0"/>
      <dgm:spPr/>
    </dgm:pt>
    <dgm:pt modelId="{EDA4DEB0-E024-480F-B60A-8EE55AEDCD84}" type="pres">
      <dgm:prSet presAssocID="{FBD8B68F-9D2B-4B4E-95D2-DE4BAB2FE07B}" presName="composite" presStyleCnt="0"/>
      <dgm:spPr/>
    </dgm:pt>
    <dgm:pt modelId="{3B791FE1-EDE5-4B25-A8E2-813808F0705E}" type="pres">
      <dgm:prSet presAssocID="{FBD8B68F-9D2B-4B4E-95D2-DE4BAB2FE07B}" presName="ConnectorPoint" presStyleLbl="lnNode1" presStyleIdx="2" presStyleCnt="3"/>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7EFAC90A-AD10-4B2A-AC55-AD6F6B0122B2}" type="pres">
      <dgm:prSet presAssocID="{FBD8B68F-9D2B-4B4E-95D2-DE4BAB2FE07B}" presName="DropPinPlaceHolder" presStyleCnt="0"/>
      <dgm:spPr/>
    </dgm:pt>
    <dgm:pt modelId="{04466DA2-8553-4BEB-B834-201473AABF99}" type="pres">
      <dgm:prSet presAssocID="{FBD8B68F-9D2B-4B4E-95D2-DE4BAB2FE07B}" presName="DropPin" presStyleLbl="alignNode1" presStyleIdx="2" presStyleCnt="3" custLinFactX="200000" custLinFactNeighborX="284668" custLinFactNeighborY="6924"/>
      <dgm:spPr/>
    </dgm:pt>
    <dgm:pt modelId="{56269007-1747-4999-9C24-329A1E78689F}" type="pres">
      <dgm:prSet presAssocID="{FBD8B68F-9D2B-4B4E-95D2-DE4BAB2FE07B}"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0B5E1DEF-7BC7-4F04-B599-B71DC143529B}" type="pres">
      <dgm:prSet presAssocID="{FBD8B68F-9D2B-4B4E-95D2-DE4BAB2FE07B}" presName="L2TextContainer" presStyleLbl="revTx" presStyleIdx="4" presStyleCnt="6">
        <dgm:presLayoutVars>
          <dgm:bulletEnabled val="1"/>
        </dgm:presLayoutVars>
      </dgm:prSet>
      <dgm:spPr/>
    </dgm:pt>
    <dgm:pt modelId="{D7F25E07-C420-4A31-97B9-42AC4789CD3B}" type="pres">
      <dgm:prSet presAssocID="{FBD8B68F-9D2B-4B4E-95D2-DE4BAB2FE07B}" presName="L1TextContainer" presStyleLbl="revTx" presStyleIdx="5" presStyleCnt="6" custScaleX="55958" custLinFactNeighborX="26000" custLinFactNeighborY="0">
        <dgm:presLayoutVars>
          <dgm:chMax val="1"/>
          <dgm:chPref val="1"/>
          <dgm:bulletEnabled val="1"/>
        </dgm:presLayoutVars>
      </dgm:prSet>
      <dgm:spPr/>
    </dgm:pt>
    <dgm:pt modelId="{4A2E59E3-23CE-47EA-8131-5236E3F2CEDD}" type="pres">
      <dgm:prSet presAssocID="{FBD8B68F-9D2B-4B4E-95D2-DE4BAB2FE07B}" presName="ConnectLine" presStyleLbl="sibTrans1D1" presStyleIdx="2" presStyleCnt="3" custLinFactX="2800000" custLinFactNeighborX="2862083" custLinFactNeighborY="0"/>
      <dgm:spPr>
        <a:noFill/>
        <a:ln w="12700" cap="flat" cmpd="sng" algn="ctr">
          <a:solidFill>
            <a:schemeClr val="accent2">
              <a:hueOff val="-1455363"/>
              <a:satOff val="-83928"/>
              <a:lumOff val="8628"/>
              <a:alphaOff val="0"/>
            </a:schemeClr>
          </a:solidFill>
          <a:prstDash val="dash"/>
          <a:miter lim="800000"/>
        </a:ln>
        <a:effectLst/>
      </dgm:spPr>
    </dgm:pt>
    <dgm:pt modelId="{C5D3F72A-4718-454E-924A-5930425B0175}" type="pres">
      <dgm:prSet presAssocID="{FBD8B68F-9D2B-4B4E-95D2-DE4BAB2FE07B}" presName="EmptyPlaceHolder" presStyleCnt="0"/>
      <dgm:spPr/>
    </dgm:pt>
  </dgm:ptLst>
  <dgm:cxnLst>
    <dgm:cxn modelId="{FB195911-DC6C-4636-B697-A94589534D39}" type="presOf" srcId="{A70C5E73-1641-4F32-B0CB-8B972A1FD2E8}" destId="{0B5E1DEF-7BC7-4F04-B599-B71DC143529B}" srcOrd="0" destOrd="0" presId="urn:microsoft.com/office/officeart/2017/3/layout/DropPinTimeline"/>
    <dgm:cxn modelId="{7EB2FE26-AAA4-4CEA-B78A-D11090E8B9C5}" srcId="{FBD8B68F-9D2B-4B4E-95D2-DE4BAB2FE07B}" destId="{A70C5E73-1641-4F32-B0CB-8B972A1FD2E8}" srcOrd="0" destOrd="0" parTransId="{CF23D050-9826-44E1-A49B-65E5390F1BAD}" sibTransId="{4A7D465F-A633-4709-98A7-D2FDF6D860F1}"/>
    <dgm:cxn modelId="{04C16128-2A37-496F-803C-6EA3F13B49C0}" type="presOf" srcId="{07912502-77C3-4524-8B33-99F62455BBC0}" destId="{3B77AC6B-3749-45B3-8049-50BBAB56522F}" srcOrd="0" destOrd="0" presId="urn:microsoft.com/office/officeart/2017/3/layout/DropPinTimeline"/>
    <dgm:cxn modelId="{22BD632D-AA59-4E88-AAA3-81E9069D5644}" type="presOf" srcId="{3BA25098-2A2E-4DBF-9136-108587E98C1C}" destId="{32A7109E-B2B8-4375-981A-ACFCD04EE436}" srcOrd="0" destOrd="0" presId="urn:microsoft.com/office/officeart/2017/3/layout/DropPinTimeline"/>
    <dgm:cxn modelId="{23159A3A-6077-4417-866E-F7DF9E9BC5B2}" type="presOf" srcId="{FBD8B68F-9D2B-4B4E-95D2-DE4BAB2FE07B}" destId="{D7F25E07-C420-4A31-97B9-42AC4789CD3B}" srcOrd="0" destOrd="0" presId="urn:microsoft.com/office/officeart/2017/3/layout/DropPinTimeline"/>
    <dgm:cxn modelId="{D7A03561-4B95-45E3-92CA-FE51F9F230C9}" srcId="{2578A7EA-74C0-4621-9C87-E0AA129226AB}" destId="{846B0334-EA9E-4E51-A21C-977D53C50F2B}" srcOrd="0" destOrd="0" parTransId="{A70BC473-02B3-4CBB-99A0-9FA3ABFC4E5D}" sibTransId="{B8961F51-CFE1-4383-9E25-6337B8D34544}"/>
    <dgm:cxn modelId="{21B7C18C-18BF-406D-ACCD-D0E48004ECE0}" srcId="{3BA25098-2A2E-4DBF-9136-108587E98C1C}" destId="{07912502-77C3-4524-8B33-99F62455BBC0}" srcOrd="1" destOrd="0" parTransId="{8A0C1219-36A0-433C-81CD-9DCFE71C67E3}" sibTransId="{E906FF01-C879-41C6-B677-922B36BEF7D8}"/>
    <dgm:cxn modelId="{C03E8898-DDC1-4BA3-9187-BB86AE7CEAC6}" type="presOf" srcId="{846B0334-EA9E-4E51-A21C-977D53C50F2B}" destId="{5DA58BC4-4A12-46F2-A007-1A52E9B67C66}" srcOrd="0" destOrd="0" presId="urn:microsoft.com/office/officeart/2017/3/layout/DropPinTimeline"/>
    <dgm:cxn modelId="{0C59D2A1-A35A-48D5-9539-D130A39A094E}" srcId="{07912502-77C3-4524-8B33-99F62455BBC0}" destId="{33129744-3885-4213-8975-3C99C6F6BA6C}" srcOrd="0" destOrd="0" parTransId="{4054CF5D-28E1-42E9-8338-5B8879038C09}" sibTransId="{EC652ACD-E332-4E3D-A430-616CD1362772}"/>
    <dgm:cxn modelId="{728811BE-62AE-4C43-908F-283D33232F2E}" type="presOf" srcId="{33129744-3885-4213-8975-3C99C6F6BA6C}" destId="{7BEFF9D2-BA33-4653-B463-38E488891465}" srcOrd="0" destOrd="0" presId="urn:microsoft.com/office/officeart/2017/3/layout/DropPinTimeline"/>
    <dgm:cxn modelId="{CD9984DB-C658-420D-AAD8-338714B1B009}" srcId="{3BA25098-2A2E-4DBF-9136-108587E98C1C}" destId="{2578A7EA-74C0-4621-9C87-E0AA129226AB}" srcOrd="0" destOrd="0" parTransId="{8EA23543-9F3A-4BC8-B5E9-6213838017CA}" sibTransId="{CDE94121-5CB3-4FC4-8162-6242D4039E7D}"/>
    <dgm:cxn modelId="{778A18DC-1EDA-4B76-AED1-DCE32F9E47ED}" srcId="{3BA25098-2A2E-4DBF-9136-108587E98C1C}" destId="{FBD8B68F-9D2B-4B4E-95D2-DE4BAB2FE07B}" srcOrd="2" destOrd="0" parTransId="{EDFB5B60-3479-489E-961D-7F6E7357BB4A}" sibTransId="{E71C06A5-DFA0-4B76-A2B7-33AE05869BF7}"/>
    <dgm:cxn modelId="{0B65B8E6-FAF0-4F6A-80DF-81471C08EF62}" type="presOf" srcId="{2578A7EA-74C0-4621-9C87-E0AA129226AB}" destId="{4952DD80-D318-4C62-ABC3-2B20587CF502}" srcOrd="0" destOrd="0" presId="urn:microsoft.com/office/officeart/2017/3/layout/DropPinTimeline"/>
    <dgm:cxn modelId="{334C8613-1BD1-44A0-80CD-BB02C491C64F}" type="presParOf" srcId="{32A7109E-B2B8-4375-981A-ACFCD04EE436}" destId="{D82F1A73-BA3F-4FDE-98C3-0DA572C479EB}" srcOrd="0" destOrd="0" presId="urn:microsoft.com/office/officeart/2017/3/layout/DropPinTimeline"/>
    <dgm:cxn modelId="{CD46F529-5A49-4E81-B0C9-01760823C60B}" type="presParOf" srcId="{32A7109E-B2B8-4375-981A-ACFCD04EE436}" destId="{C4EAAE5B-09B3-4C6A-A379-D0E45F190FDA}" srcOrd="1" destOrd="0" presId="urn:microsoft.com/office/officeart/2017/3/layout/DropPinTimeline"/>
    <dgm:cxn modelId="{406C7A79-C67A-4ACA-B491-E2EAB36A326F}" type="presParOf" srcId="{C4EAAE5B-09B3-4C6A-A379-D0E45F190FDA}" destId="{83936CAD-B965-4FFF-9CE1-909947F2F4CA}" srcOrd="0" destOrd="0" presId="urn:microsoft.com/office/officeart/2017/3/layout/DropPinTimeline"/>
    <dgm:cxn modelId="{F04CF006-3968-4DD5-8461-CA4F5D68A45F}" type="presParOf" srcId="{83936CAD-B965-4FFF-9CE1-909947F2F4CA}" destId="{C59A372C-CCB5-4DC8-9EC0-664CB5BB5357}" srcOrd="0" destOrd="0" presId="urn:microsoft.com/office/officeart/2017/3/layout/DropPinTimeline"/>
    <dgm:cxn modelId="{D20C71F3-609B-4900-B2C0-06035EBFC423}" type="presParOf" srcId="{83936CAD-B965-4FFF-9CE1-909947F2F4CA}" destId="{7B8776B2-20AB-44B6-A08D-46FACBACBA55}" srcOrd="1" destOrd="0" presId="urn:microsoft.com/office/officeart/2017/3/layout/DropPinTimeline"/>
    <dgm:cxn modelId="{E9FC0BF6-5766-4308-93B1-7AF0C879308A}" type="presParOf" srcId="{7B8776B2-20AB-44B6-A08D-46FACBACBA55}" destId="{A33F1F9B-4A37-42A1-93D0-64B37D26EE89}" srcOrd="0" destOrd="0" presId="urn:microsoft.com/office/officeart/2017/3/layout/DropPinTimeline"/>
    <dgm:cxn modelId="{DF58DD3F-56B3-436A-A9E5-50E635DCD8EF}" type="presParOf" srcId="{7B8776B2-20AB-44B6-A08D-46FACBACBA55}" destId="{394AAF88-1CA8-4AD2-9655-80F765B60AF5}" srcOrd="1" destOrd="0" presId="urn:microsoft.com/office/officeart/2017/3/layout/DropPinTimeline"/>
    <dgm:cxn modelId="{9ECAA535-6627-47CD-A0A5-B8C0389E1202}" type="presParOf" srcId="{83936CAD-B965-4FFF-9CE1-909947F2F4CA}" destId="{5DA58BC4-4A12-46F2-A007-1A52E9B67C66}" srcOrd="2" destOrd="0" presId="urn:microsoft.com/office/officeart/2017/3/layout/DropPinTimeline"/>
    <dgm:cxn modelId="{57E82747-8BDA-46D7-9E58-CFD2933D1164}" type="presParOf" srcId="{83936CAD-B965-4FFF-9CE1-909947F2F4CA}" destId="{4952DD80-D318-4C62-ABC3-2B20587CF502}" srcOrd="3" destOrd="0" presId="urn:microsoft.com/office/officeart/2017/3/layout/DropPinTimeline"/>
    <dgm:cxn modelId="{7EC034CD-EC88-459B-8599-841BC3A74434}" type="presParOf" srcId="{83936CAD-B965-4FFF-9CE1-909947F2F4CA}" destId="{6D530B9E-6C6C-4797-9833-0CBCA30B74D2}" srcOrd="4" destOrd="0" presId="urn:microsoft.com/office/officeart/2017/3/layout/DropPinTimeline"/>
    <dgm:cxn modelId="{72B18662-15D9-4384-9A93-CAAA29364441}" type="presParOf" srcId="{83936CAD-B965-4FFF-9CE1-909947F2F4CA}" destId="{B750639B-6F7C-41FB-BD67-FEF6DE50C84D}" srcOrd="5" destOrd="0" presId="urn:microsoft.com/office/officeart/2017/3/layout/DropPinTimeline"/>
    <dgm:cxn modelId="{819BF151-B6D6-4223-8278-4FE6ED8E077D}" type="presParOf" srcId="{C4EAAE5B-09B3-4C6A-A379-D0E45F190FDA}" destId="{85047814-B474-4AD1-9498-C5F092A44505}" srcOrd="1" destOrd="0" presId="urn:microsoft.com/office/officeart/2017/3/layout/DropPinTimeline"/>
    <dgm:cxn modelId="{9B55C5D5-CB73-4626-81F4-976D3C22151D}" type="presParOf" srcId="{C4EAAE5B-09B3-4C6A-A379-D0E45F190FDA}" destId="{E25EBD85-E190-4EB7-B019-B1C80A3A9508}" srcOrd="2" destOrd="0" presId="urn:microsoft.com/office/officeart/2017/3/layout/DropPinTimeline"/>
    <dgm:cxn modelId="{09C75472-81D1-4BD0-9B5E-353E9509819B}" type="presParOf" srcId="{E25EBD85-E190-4EB7-B019-B1C80A3A9508}" destId="{7F90DF6D-A4FE-419A-B70F-1AED060520AE}" srcOrd="0" destOrd="0" presId="urn:microsoft.com/office/officeart/2017/3/layout/DropPinTimeline"/>
    <dgm:cxn modelId="{6AC7A249-3AB8-4F43-A510-78869D6B5073}" type="presParOf" srcId="{E25EBD85-E190-4EB7-B019-B1C80A3A9508}" destId="{D56BB177-AE4D-4FF4-9652-6D3D606C8F76}" srcOrd="1" destOrd="0" presId="urn:microsoft.com/office/officeart/2017/3/layout/DropPinTimeline"/>
    <dgm:cxn modelId="{8BA962F5-F651-48E5-9085-74055307E755}" type="presParOf" srcId="{D56BB177-AE4D-4FF4-9652-6D3D606C8F76}" destId="{89DFB2B9-2B58-4F48-8971-CD4281A14CB6}" srcOrd="0" destOrd="0" presId="urn:microsoft.com/office/officeart/2017/3/layout/DropPinTimeline"/>
    <dgm:cxn modelId="{CC370994-C41F-4598-A2DF-EC023C11B5C6}" type="presParOf" srcId="{D56BB177-AE4D-4FF4-9652-6D3D606C8F76}" destId="{801F819C-8E63-4C00-85BC-21EC44A1D825}" srcOrd="1" destOrd="0" presId="urn:microsoft.com/office/officeart/2017/3/layout/DropPinTimeline"/>
    <dgm:cxn modelId="{FB90DE2B-D6E4-48D7-9A67-81ABD21A3CB8}" type="presParOf" srcId="{E25EBD85-E190-4EB7-B019-B1C80A3A9508}" destId="{7BEFF9D2-BA33-4653-B463-38E488891465}" srcOrd="2" destOrd="0" presId="urn:microsoft.com/office/officeart/2017/3/layout/DropPinTimeline"/>
    <dgm:cxn modelId="{24780FC0-CA57-43F5-B4E4-CB520633C0B7}" type="presParOf" srcId="{E25EBD85-E190-4EB7-B019-B1C80A3A9508}" destId="{3B77AC6B-3749-45B3-8049-50BBAB56522F}" srcOrd="3" destOrd="0" presId="urn:microsoft.com/office/officeart/2017/3/layout/DropPinTimeline"/>
    <dgm:cxn modelId="{4DD85B79-E823-4402-9D0A-5EBCB528CB47}" type="presParOf" srcId="{E25EBD85-E190-4EB7-B019-B1C80A3A9508}" destId="{87E5DC36-36CC-4865-9150-EC260356FB2C}" srcOrd="4" destOrd="0" presId="urn:microsoft.com/office/officeart/2017/3/layout/DropPinTimeline"/>
    <dgm:cxn modelId="{042A3A27-B726-4E3B-9E54-E74E4B579AB9}" type="presParOf" srcId="{E25EBD85-E190-4EB7-B019-B1C80A3A9508}" destId="{03CE6AEF-54E1-4D65-BC4D-D06B4FAEB194}" srcOrd="5" destOrd="0" presId="urn:microsoft.com/office/officeart/2017/3/layout/DropPinTimeline"/>
    <dgm:cxn modelId="{8A85DAED-B314-493A-B0CA-18E2DA48E1F0}" type="presParOf" srcId="{C4EAAE5B-09B3-4C6A-A379-D0E45F190FDA}" destId="{6F212EE4-866F-4482-B65B-CB8B625423FE}" srcOrd="3" destOrd="0" presId="urn:microsoft.com/office/officeart/2017/3/layout/DropPinTimeline"/>
    <dgm:cxn modelId="{2E80CE68-26B5-4542-97F6-1C02F18C9008}" type="presParOf" srcId="{C4EAAE5B-09B3-4C6A-A379-D0E45F190FDA}" destId="{EDA4DEB0-E024-480F-B60A-8EE55AEDCD84}" srcOrd="4" destOrd="0" presId="urn:microsoft.com/office/officeart/2017/3/layout/DropPinTimeline"/>
    <dgm:cxn modelId="{0B274F77-E172-495B-8F9C-C680EE3992E0}" type="presParOf" srcId="{EDA4DEB0-E024-480F-B60A-8EE55AEDCD84}" destId="{3B791FE1-EDE5-4B25-A8E2-813808F0705E}" srcOrd="0" destOrd="0" presId="urn:microsoft.com/office/officeart/2017/3/layout/DropPinTimeline"/>
    <dgm:cxn modelId="{FA15BF35-D42C-40D3-AB10-40B50FD8B89A}" type="presParOf" srcId="{EDA4DEB0-E024-480F-B60A-8EE55AEDCD84}" destId="{7EFAC90A-AD10-4B2A-AC55-AD6F6B0122B2}" srcOrd="1" destOrd="0" presId="urn:microsoft.com/office/officeart/2017/3/layout/DropPinTimeline"/>
    <dgm:cxn modelId="{1CED4C01-5D57-4DB7-AFEC-30E274848EBB}" type="presParOf" srcId="{7EFAC90A-AD10-4B2A-AC55-AD6F6B0122B2}" destId="{04466DA2-8553-4BEB-B834-201473AABF99}" srcOrd="0" destOrd="0" presId="urn:microsoft.com/office/officeart/2017/3/layout/DropPinTimeline"/>
    <dgm:cxn modelId="{40A333CB-40DA-4D32-B7F4-9989DEDAFEA9}" type="presParOf" srcId="{7EFAC90A-AD10-4B2A-AC55-AD6F6B0122B2}" destId="{56269007-1747-4999-9C24-329A1E78689F}" srcOrd="1" destOrd="0" presId="urn:microsoft.com/office/officeart/2017/3/layout/DropPinTimeline"/>
    <dgm:cxn modelId="{5960FAD1-695F-4A6F-A803-3E4C5A37012A}" type="presParOf" srcId="{EDA4DEB0-E024-480F-B60A-8EE55AEDCD84}" destId="{0B5E1DEF-7BC7-4F04-B599-B71DC143529B}" srcOrd="2" destOrd="0" presId="urn:microsoft.com/office/officeart/2017/3/layout/DropPinTimeline"/>
    <dgm:cxn modelId="{474737B3-980D-4CE7-BAFF-8626D292A8EE}" type="presParOf" srcId="{EDA4DEB0-E024-480F-B60A-8EE55AEDCD84}" destId="{D7F25E07-C420-4A31-97B9-42AC4789CD3B}" srcOrd="3" destOrd="0" presId="urn:microsoft.com/office/officeart/2017/3/layout/DropPinTimeline"/>
    <dgm:cxn modelId="{55D68264-FBF9-48C4-AC0D-CC23DD4E139C}" type="presParOf" srcId="{EDA4DEB0-E024-480F-B60A-8EE55AEDCD84}" destId="{4A2E59E3-23CE-47EA-8131-5236E3F2CEDD}" srcOrd="4" destOrd="0" presId="urn:microsoft.com/office/officeart/2017/3/layout/DropPinTimeline"/>
    <dgm:cxn modelId="{9106BDA9-3277-4EDC-B4A3-596DA6FFA166}" type="presParOf" srcId="{EDA4DEB0-E024-480F-B60A-8EE55AEDCD84}" destId="{C5D3F72A-4718-454E-924A-5930425B017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EFA280-0125-4F88-9667-95589D05170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D3E06A0-51DF-4C99-8B00-80A4A0D28A92}">
      <dgm:prSet/>
      <dgm:spPr/>
      <dgm:t>
        <a:bodyPr/>
        <a:lstStyle/>
        <a:p>
          <a:r>
            <a:rPr lang="en-IE"/>
            <a:t>The ACP is a lean and modest organisation; </a:t>
          </a:r>
          <a:endParaRPr lang="en-US"/>
        </a:p>
      </dgm:t>
    </dgm:pt>
    <dgm:pt modelId="{8CE96F0E-ED96-4095-A14F-F72807ECA927}" type="parTrans" cxnId="{7DC6866A-D234-403E-8042-5A1ABC0B2FC8}">
      <dgm:prSet/>
      <dgm:spPr/>
      <dgm:t>
        <a:bodyPr/>
        <a:lstStyle/>
        <a:p>
          <a:endParaRPr lang="en-US"/>
        </a:p>
      </dgm:t>
    </dgm:pt>
    <dgm:pt modelId="{D201A391-8BC1-4272-9E24-A65C973E3F7F}" type="sibTrans" cxnId="{7DC6866A-D234-403E-8042-5A1ABC0B2FC8}">
      <dgm:prSet/>
      <dgm:spPr/>
      <dgm:t>
        <a:bodyPr/>
        <a:lstStyle/>
        <a:p>
          <a:endParaRPr lang="en-US"/>
        </a:p>
      </dgm:t>
    </dgm:pt>
    <dgm:pt modelId="{C0178622-3B12-4DDC-A511-53F10DF2BC5A}">
      <dgm:prSet/>
      <dgm:spPr/>
      <dgm:t>
        <a:bodyPr/>
        <a:lstStyle/>
        <a:p>
          <a:r>
            <a:rPr lang="en-IE"/>
            <a:t>The ACP has a deep empathy for the wellbeing of priests;</a:t>
          </a:r>
          <a:endParaRPr lang="en-US"/>
        </a:p>
      </dgm:t>
    </dgm:pt>
    <dgm:pt modelId="{36055B04-E590-4E89-8923-9D6D95FAE19B}" type="parTrans" cxnId="{2E9DDCE7-B817-4186-8D06-2ACFAAD8DBFE}">
      <dgm:prSet/>
      <dgm:spPr/>
      <dgm:t>
        <a:bodyPr/>
        <a:lstStyle/>
        <a:p>
          <a:endParaRPr lang="en-US"/>
        </a:p>
      </dgm:t>
    </dgm:pt>
    <dgm:pt modelId="{1DC50E1B-138B-4775-A5B7-E47ABBADA7CB}" type="sibTrans" cxnId="{2E9DDCE7-B817-4186-8D06-2ACFAAD8DBFE}">
      <dgm:prSet/>
      <dgm:spPr/>
      <dgm:t>
        <a:bodyPr/>
        <a:lstStyle/>
        <a:p>
          <a:endParaRPr lang="en-US"/>
        </a:p>
      </dgm:t>
    </dgm:pt>
    <dgm:pt modelId="{C194A72F-490C-4060-81A5-9B10ADD01B36}">
      <dgm:prSet/>
      <dgm:spPr/>
      <dgm:t>
        <a:bodyPr/>
        <a:lstStyle/>
        <a:p>
          <a:r>
            <a:rPr lang="en-IE"/>
            <a:t>The ACP is an advocate for the needs of priests;</a:t>
          </a:r>
          <a:endParaRPr lang="en-US"/>
        </a:p>
      </dgm:t>
    </dgm:pt>
    <dgm:pt modelId="{40155D56-6362-4955-99B1-A421B355356C}" type="parTrans" cxnId="{15A740D1-9D4F-4C0F-BCCB-A33602675E15}">
      <dgm:prSet/>
      <dgm:spPr/>
      <dgm:t>
        <a:bodyPr/>
        <a:lstStyle/>
        <a:p>
          <a:endParaRPr lang="en-US"/>
        </a:p>
      </dgm:t>
    </dgm:pt>
    <dgm:pt modelId="{1A5C50D8-0072-4A1E-8AA9-8090AA65CE77}" type="sibTrans" cxnId="{15A740D1-9D4F-4C0F-BCCB-A33602675E15}">
      <dgm:prSet/>
      <dgm:spPr/>
      <dgm:t>
        <a:bodyPr/>
        <a:lstStyle/>
        <a:p>
          <a:endParaRPr lang="en-US"/>
        </a:p>
      </dgm:t>
    </dgm:pt>
    <dgm:pt modelId="{94FC08AF-66CB-4F5B-A79A-98A030B4929D}">
      <dgm:prSet/>
      <dgm:spPr/>
      <dgm:t>
        <a:bodyPr/>
        <a:lstStyle/>
        <a:p>
          <a:r>
            <a:rPr lang="en-IE"/>
            <a:t>The ACP is an advocate for the full potential of priests in Ireland;</a:t>
          </a:r>
          <a:endParaRPr lang="en-US"/>
        </a:p>
      </dgm:t>
    </dgm:pt>
    <dgm:pt modelId="{08932197-E397-41BD-AD74-585482C0DA65}" type="parTrans" cxnId="{FE68F14E-7F68-4E8E-B11E-EF685A079E93}">
      <dgm:prSet/>
      <dgm:spPr/>
      <dgm:t>
        <a:bodyPr/>
        <a:lstStyle/>
        <a:p>
          <a:endParaRPr lang="en-US"/>
        </a:p>
      </dgm:t>
    </dgm:pt>
    <dgm:pt modelId="{A77D596E-3A7A-4EE8-8C38-1931E60ABC1E}" type="sibTrans" cxnId="{FE68F14E-7F68-4E8E-B11E-EF685A079E93}">
      <dgm:prSet/>
      <dgm:spPr/>
      <dgm:t>
        <a:bodyPr/>
        <a:lstStyle/>
        <a:p>
          <a:endParaRPr lang="en-US"/>
        </a:p>
      </dgm:t>
    </dgm:pt>
    <dgm:pt modelId="{311C3794-9DE3-4E9B-BF3A-F28C1B162BA4}">
      <dgm:prSet/>
      <dgm:spPr/>
      <dgm:t>
        <a:bodyPr/>
        <a:lstStyle/>
        <a:p>
          <a:r>
            <a:rPr lang="en-IE"/>
            <a:t>The ACP is constructively trying to forge a future for the Irish Church; </a:t>
          </a:r>
          <a:endParaRPr lang="en-US"/>
        </a:p>
      </dgm:t>
    </dgm:pt>
    <dgm:pt modelId="{7DDEA078-86A5-48FA-B55F-C62B32F9A2CB}" type="parTrans" cxnId="{5EC6D005-D636-4D2C-8049-C078DECD7E94}">
      <dgm:prSet/>
      <dgm:spPr/>
      <dgm:t>
        <a:bodyPr/>
        <a:lstStyle/>
        <a:p>
          <a:endParaRPr lang="en-US"/>
        </a:p>
      </dgm:t>
    </dgm:pt>
    <dgm:pt modelId="{E39BCCFE-7F16-4CE0-B50F-741FDB73DCC7}" type="sibTrans" cxnId="{5EC6D005-D636-4D2C-8049-C078DECD7E94}">
      <dgm:prSet/>
      <dgm:spPr/>
      <dgm:t>
        <a:bodyPr/>
        <a:lstStyle/>
        <a:p>
          <a:endParaRPr lang="en-US"/>
        </a:p>
      </dgm:t>
    </dgm:pt>
    <dgm:pt modelId="{90D0E5C8-5C25-4CD9-A2B1-DE53DF8B02B1}" type="pres">
      <dgm:prSet presAssocID="{40EFA280-0125-4F88-9667-95589D051704}" presName="linear" presStyleCnt="0">
        <dgm:presLayoutVars>
          <dgm:animLvl val="lvl"/>
          <dgm:resizeHandles val="exact"/>
        </dgm:presLayoutVars>
      </dgm:prSet>
      <dgm:spPr/>
    </dgm:pt>
    <dgm:pt modelId="{03A153D2-C9FA-4C07-9CF9-5D15FDE795E3}" type="pres">
      <dgm:prSet presAssocID="{6D3E06A0-51DF-4C99-8B00-80A4A0D28A92}" presName="parentText" presStyleLbl="node1" presStyleIdx="0" presStyleCnt="5">
        <dgm:presLayoutVars>
          <dgm:chMax val="0"/>
          <dgm:bulletEnabled val="1"/>
        </dgm:presLayoutVars>
      </dgm:prSet>
      <dgm:spPr/>
    </dgm:pt>
    <dgm:pt modelId="{7719DAA7-63E8-4CD9-A039-E3D1F645CBA5}" type="pres">
      <dgm:prSet presAssocID="{D201A391-8BC1-4272-9E24-A65C973E3F7F}" presName="spacer" presStyleCnt="0"/>
      <dgm:spPr/>
    </dgm:pt>
    <dgm:pt modelId="{BD947BFC-957B-4595-99E5-201C73E92FF6}" type="pres">
      <dgm:prSet presAssocID="{C0178622-3B12-4DDC-A511-53F10DF2BC5A}" presName="parentText" presStyleLbl="node1" presStyleIdx="1" presStyleCnt="5">
        <dgm:presLayoutVars>
          <dgm:chMax val="0"/>
          <dgm:bulletEnabled val="1"/>
        </dgm:presLayoutVars>
      </dgm:prSet>
      <dgm:spPr/>
    </dgm:pt>
    <dgm:pt modelId="{21CCF712-3982-4897-89CC-0FB1EEF7A6A7}" type="pres">
      <dgm:prSet presAssocID="{1DC50E1B-138B-4775-A5B7-E47ABBADA7CB}" presName="spacer" presStyleCnt="0"/>
      <dgm:spPr/>
    </dgm:pt>
    <dgm:pt modelId="{BE0F9119-4F94-40E0-B4BF-70C43403F4B4}" type="pres">
      <dgm:prSet presAssocID="{C194A72F-490C-4060-81A5-9B10ADD01B36}" presName="parentText" presStyleLbl="node1" presStyleIdx="2" presStyleCnt="5">
        <dgm:presLayoutVars>
          <dgm:chMax val="0"/>
          <dgm:bulletEnabled val="1"/>
        </dgm:presLayoutVars>
      </dgm:prSet>
      <dgm:spPr/>
    </dgm:pt>
    <dgm:pt modelId="{0E1FBB6C-DCF0-46E1-82FA-62D39BA3DD75}" type="pres">
      <dgm:prSet presAssocID="{1A5C50D8-0072-4A1E-8AA9-8090AA65CE77}" presName="spacer" presStyleCnt="0"/>
      <dgm:spPr/>
    </dgm:pt>
    <dgm:pt modelId="{7AACA3DD-F5CE-45C6-955A-F7B72F9D4BC8}" type="pres">
      <dgm:prSet presAssocID="{94FC08AF-66CB-4F5B-A79A-98A030B4929D}" presName="parentText" presStyleLbl="node1" presStyleIdx="3" presStyleCnt="5">
        <dgm:presLayoutVars>
          <dgm:chMax val="0"/>
          <dgm:bulletEnabled val="1"/>
        </dgm:presLayoutVars>
      </dgm:prSet>
      <dgm:spPr/>
    </dgm:pt>
    <dgm:pt modelId="{2B51E1E6-AEE6-4124-833F-5AE0C5652E9D}" type="pres">
      <dgm:prSet presAssocID="{A77D596E-3A7A-4EE8-8C38-1931E60ABC1E}" presName="spacer" presStyleCnt="0"/>
      <dgm:spPr/>
    </dgm:pt>
    <dgm:pt modelId="{5814F08A-B9AB-4435-8FF1-1E50BB1421C6}" type="pres">
      <dgm:prSet presAssocID="{311C3794-9DE3-4E9B-BF3A-F28C1B162BA4}" presName="parentText" presStyleLbl="node1" presStyleIdx="4" presStyleCnt="5">
        <dgm:presLayoutVars>
          <dgm:chMax val="0"/>
          <dgm:bulletEnabled val="1"/>
        </dgm:presLayoutVars>
      </dgm:prSet>
      <dgm:spPr/>
    </dgm:pt>
  </dgm:ptLst>
  <dgm:cxnLst>
    <dgm:cxn modelId="{5EC6D005-D636-4D2C-8049-C078DECD7E94}" srcId="{40EFA280-0125-4F88-9667-95589D051704}" destId="{311C3794-9DE3-4E9B-BF3A-F28C1B162BA4}" srcOrd="4" destOrd="0" parTransId="{7DDEA078-86A5-48FA-B55F-C62B32F9A2CB}" sibTransId="{E39BCCFE-7F16-4CE0-B50F-741FDB73DCC7}"/>
    <dgm:cxn modelId="{9772EF30-F5C1-4A22-9AF3-708F7112398A}" type="presOf" srcId="{311C3794-9DE3-4E9B-BF3A-F28C1B162BA4}" destId="{5814F08A-B9AB-4435-8FF1-1E50BB1421C6}" srcOrd="0" destOrd="0" presId="urn:microsoft.com/office/officeart/2005/8/layout/vList2"/>
    <dgm:cxn modelId="{81E67B35-950F-48B5-B455-7293B6B3BF06}" type="presOf" srcId="{40EFA280-0125-4F88-9667-95589D051704}" destId="{90D0E5C8-5C25-4CD9-A2B1-DE53DF8B02B1}" srcOrd="0" destOrd="0" presId="urn:microsoft.com/office/officeart/2005/8/layout/vList2"/>
    <dgm:cxn modelId="{17234A44-AFDE-4802-83DD-0869F2F34F32}" type="presOf" srcId="{6D3E06A0-51DF-4C99-8B00-80A4A0D28A92}" destId="{03A153D2-C9FA-4C07-9CF9-5D15FDE795E3}" srcOrd="0" destOrd="0" presId="urn:microsoft.com/office/officeart/2005/8/layout/vList2"/>
    <dgm:cxn modelId="{6E7B0A68-6DB3-4C50-AB1C-327BD32D945A}" type="presOf" srcId="{C194A72F-490C-4060-81A5-9B10ADD01B36}" destId="{BE0F9119-4F94-40E0-B4BF-70C43403F4B4}" srcOrd="0" destOrd="0" presId="urn:microsoft.com/office/officeart/2005/8/layout/vList2"/>
    <dgm:cxn modelId="{7DC6866A-D234-403E-8042-5A1ABC0B2FC8}" srcId="{40EFA280-0125-4F88-9667-95589D051704}" destId="{6D3E06A0-51DF-4C99-8B00-80A4A0D28A92}" srcOrd="0" destOrd="0" parTransId="{8CE96F0E-ED96-4095-A14F-F72807ECA927}" sibTransId="{D201A391-8BC1-4272-9E24-A65C973E3F7F}"/>
    <dgm:cxn modelId="{FE68F14E-7F68-4E8E-B11E-EF685A079E93}" srcId="{40EFA280-0125-4F88-9667-95589D051704}" destId="{94FC08AF-66CB-4F5B-A79A-98A030B4929D}" srcOrd="3" destOrd="0" parTransId="{08932197-E397-41BD-AD74-585482C0DA65}" sibTransId="{A77D596E-3A7A-4EE8-8C38-1931E60ABC1E}"/>
    <dgm:cxn modelId="{B10524A6-12AA-4CA7-864A-A44738158CA8}" type="presOf" srcId="{C0178622-3B12-4DDC-A511-53F10DF2BC5A}" destId="{BD947BFC-957B-4595-99E5-201C73E92FF6}" srcOrd="0" destOrd="0" presId="urn:microsoft.com/office/officeart/2005/8/layout/vList2"/>
    <dgm:cxn modelId="{15A740D1-9D4F-4C0F-BCCB-A33602675E15}" srcId="{40EFA280-0125-4F88-9667-95589D051704}" destId="{C194A72F-490C-4060-81A5-9B10ADD01B36}" srcOrd="2" destOrd="0" parTransId="{40155D56-6362-4955-99B1-A421B355356C}" sibTransId="{1A5C50D8-0072-4A1E-8AA9-8090AA65CE77}"/>
    <dgm:cxn modelId="{A4B80AD4-D5E7-4EE1-A779-664252A8CBA9}" type="presOf" srcId="{94FC08AF-66CB-4F5B-A79A-98A030B4929D}" destId="{7AACA3DD-F5CE-45C6-955A-F7B72F9D4BC8}" srcOrd="0" destOrd="0" presId="urn:microsoft.com/office/officeart/2005/8/layout/vList2"/>
    <dgm:cxn modelId="{2E9DDCE7-B817-4186-8D06-2ACFAAD8DBFE}" srcId="{40EFA280-0125-4F88-9667-95589D051704}" destId="{C0178622-3B12-4DDC-A511-53F10DF2BC5A}" srcOrd="1" destOrd="0" parTransId="{36055B04-E590-4E89-8923-9D6D95FAE19B}" sibTransId="{1DC50E1B-138B-4775-A5B7-E47ABBADA7CB}"/>
    <dgm:cxn modelId="{8160F0C6-1CC4-49BA-B8DE-88DBB9D0D404}" type="presParOf" srcId="{90D0E5C8-5C25-4CD9-A2B1-DE53DF8B02B1}" destId="{03A153D2-C9FA-4C07-9CF9-5D15FDE795E3}" srcOrd="0" destOrd="0" presId="urn:microsoft.com/office/officeart/2005/8/layout/vList2"/>
    <dgm:cxn modelId="{EDED934F-645D-4526-BD00-EACD5060BEE7}" type="presParOf" srcId="{90D0E5C8-5C25-4CD9-A2B1-DE53DF8B02B1}" destId="{7719DAA7-63E8-4CD9-A039-E3D1F645CBA5}" srcOrd="1" destOrd="0" presId="urn:microsoft.com/office/officeart/2005/8/layout/vList2"/>
    <dgm:cxn modelId="{ED8BC492-0561-45AC-AEE1-447CD793B382}" type="presParOf" srcId="{90D0E5C8-5C25-4CD9-A2B1-DE53DF8B02B1}" destId="{BD947BFC-957B-4595-99E5-201C73E92FF6}" srcOrd="2" destOrd="0" presId="urn:microsoft.com/office/officeart/2005/8/layout/vList2"/>
    <dgm:cxn modelId="{C4071551-7555-4F34-BACD-98F627A1335D}" type="presParOf" srcId="{90D0E5C8-5C25-4CD9-A2B1-DE53DF8B02B1}" destId="{21CCF712-3982-4897-89CC-0FB1EEF7A6A7}" srcOrd="3" destOrd="0" presId="urn:microsoft.com/office/officeart/2005/8/layout/vList2"/>
    <dgm:cxn modelId="{0281BB9C-61A5-44F5-8CDA-BE0767A9E4B5}" type="presParOf" srcId="{90D0E5C8-5C25-4CD9-A2B1-DE53DF8B02B1}" destId="{BE0F9119-4F94-40E0-B4BF-70C43403F4B4}" srcOrd="4" destOrd="0" presId="urn:microsoft.com/office/officeart/2005/8/layout/vList2"/>
    <dgm:cxn modelId="{67990392-005B-4173-84C6-216EC994E29B}" type="presParOf" srcId="{90D0E5C8-5C25-4CD9-A2B1-DE53DF8B02B1}" destId="{0E1FBB6C-DCF0-46E1-82FA-62D39BA3DD75}" srcOrd="5" destOrd="0" presId="urn:microsoft.com/office/officeart/2005/8/layout/vList2"/>
    <dgm:cxn modelId="{92F39637-093B-4C39-BB4D-F5065F7CC396}" type="presParOf" srcId="{90D0E5C8-5C25-4CD9-A2B1-DE53DF8B02B1}" destId="{7AACA3DD-F5CE-45C6-955A-F7B72F9D4BC8}" srcOrd="6" destOrd="0" presId="urn:microsoft.com/office/officeart/2005/8/layout/vList2"/>
    <dgm:cxn modelId="{444120CF-120A-4F6F-8E40-6F7D0BF5FB7E}" type="presParOf" srcId="{90D0E5C8-5C25-4CD9-A2B1-DE53DF8B02B1}" destId="{2B51E1E6-AEE6-4124-833F-5AE0C5652E9D}" srcOrd="7" destOrd="0" presId="urn:microsoft.com/office/officeart/2005/8/layout/vList2"/>
    <dgm:cxn modelId="{C29A0349-DD54-4687-AFAB-5DB8F8C915A8}" type="presParOf" srcId="{90D0E5C8-5C25-4CD9-A2B1-DE53DF8B02B1}" destId="{5814F08A-B9AB-4435-8FF1-1E50BB1421C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7E4A8C-6C83-40CC-9ECE-A0FDCAC88051}"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C3369FB2-03D5-4ED3-8E5B-399E1FE204C7}">
      <dgm:prSet/>
      <dgm:spPr/>
      <dgm:t>
        <a:bodyPr/>
        <a:lstStyle/>
        <a:p>
          <a:r>
            <a:rPr lang="en-IE"/>
            <a:t>Annual Subscription  of €30;</a:t>
          </a:r>
          <a:endParaRPr lang="en-US"/>
        </a:p>
      </dgm:t>
    </dgm:pt>
    <dgm:pt modelId="{570B94E0-4D6F-42ED-87F0-B40B80761336}" type="parTrans" cxnId="{599A3B4C-0C8B-4AC5-AFBF-F2A9101A3700}">
      <dgm:prSet/>
      <dgm:spPr/>
      <dgm:t>
        <a:bodyPr/>
        <a:lstStyle/>
        <a:p>
          <a:endParaRPr lang="en-US"/>
        </a:p>
      </dgm:t>
    </dgm:pt>
    <dgm:pt modelId="{6E09245B-C2C3-494E-AE96-6DDF0643BE2F}" type="sibTrans" cxnId="{599A3B4C-0C8B-4AC5-AFBF-F2A9101A3700}">
      <dgm:prSet/>
      <dgm:spPr/>
      <dgm:t>
        <a:bodyPr/>
        <a:lstStyle/>
        <a:p>
          <a:endParaRPr lang="en-US"/>
        </a:p>
      </dgm:t>
    </dgm:pt>
    <dgm:pt modelId="{B83B8E8E-C01C-4EE8-9385-5172F740456D}">
      <dgm:prSet/>
      <dgm:spPr/>
      <dgm:t>
        <a:bodyPr/>
        <a:lstStyle/>
        <a:p>
          <a:r>
            <a:rPr lang="en-IE"/>
            <a:t>Make a once-off donation in accordance with your means;</a:t>
          </a:r>
          <a:endParaRPr lang="en-US"/>
        </a:p>
      </dgm:t>
    </dgm:pt>
    <dgm:pt modelId="{07FE9241-BBE7-4813-8FD8-E557FF842DF6}" type="parTrans" cxnId="{B436947E-0363-43D0-A93A-2004AD234D02}">
      <dgm:prSet/>
      <dgm:spPr/>
      <dgm:t>
        <a:bodyPr/>
        <a:lstStyle/>
        <a:p>
          <a:endParaRPr lang="en-US"/>
        </a:p>
      </dgm:t>
    </dgm:pt>
    <dgm:pt modelId="{033C0257-6120-4951-B840-66B910F9B25C}" type="sibTrans" cxnId="{B436947E-0363-43D0-A93A-2004AD234D02}">
      <dgm:prSet/>
      <dgm:spPr/>
      <dgm:t>
        <a:bodyPr/>
        <a:lstStyle/>
        <a:p>
          <a:endParaRPr lang="en-US"/>
        </a:p>
      </dgm:t>
    </dgm:pt>
    <dgm:pt modelId="{383B1EEA-360A-4C6B-9041-F2A32229B771}">
      <dgm:prSet/>
      <dgm:spPr/>
      <dgm:t>
        <a:bodyPr/>
        <a:lstStyle/>
        <a:p>
          <a:r>
            <a:rPr lang="en-IE"/>
            <a:t>Complete the Standing Order Form and give regularly ;</a:t>
          </a:r>
          <a:endParaRPr lang="en-US"/>
        </a:p>
      </dgm:t>
    </dgm:pt>
    <dgm:pt modelId="{AA77C82B-DB3B-460B-B01F-C4F5E376216D}" type="parTrans" cxnId="{0F5D1CF9-55BA-4649-ABA6-8CE7ECB9263A}">
      <dgm:prSet/>
      <dgm:spPr/>
      <dgm:t>
        <a:bodyPr/>
        <a:lstStyle/>
        <a:p>
          <a:endParaRPr lang="en-US"/>
        </a:p>
      </dgm:t>
    </dgm:pt>
    <dgm:pt modelId="{5B95A2B8-1124-442A-88DB-15F4EF12C12E}" type="sibTrans" cxnId="{0F5D1CF9-55BA-4649-ABA6-8CE7ECB9263A}">
      <dgm:prSet/>
      <dgm:spPr/>
      <dgm:t>
        <a:bodyPr/>
        <a:lstStyle/>
        <a:p>
          <a:endParaRPr lang="en-US"/>
        </a:p>
      </dgm:t>
    </dgm:pt>
    <dgm:pt modelId="{707F7E6A-EE51-4554-A12D-14BE210EB0BC}">
      <dgm:prSet/>
      <dgm:spPr/>
      <dgm:t>
        <a:bodyPr/>
        <a:lstStyle/>
        <a:p>
          <a:r>
            <a:rPr lang="en-IE"/>
            <a:t>Become a Patron and offer a €1000 per year in support of ACP Mission;</a:t>
          </a:r>
          <a:endParaRPr lang="en-US"/>
        </a:p>
      </dgm:t>
    </dgm:pt>
    <dgm:pt modelId="{B399566C-E0E7-4CC6-9F15-7AE909D996A3}" type="parTrans" cxnId="{0755B9CC-509C-454E-AC35-3EF5C959992A}">
      <dgm:prSet/>
      <dgm:spPr/>
      <dgm:t>
        <a:bodyPr/>
        <a:lstStyle/>
        <a:p>
          <a:endParaRPr lang="en-US"/>
        </a:p>
      </dgm:t>
    </dgm:pt>
    <dgm:pt modelId="{613477E2-388C-4F2C-9C38-B775CDE77C1A}" type="sibTrans" cxnId="{0755B9CC-509C-454E-AC35-3EF5C959992A}">
      <dgm:prSet/>
      <dgm:spPr/>
      <dgm:t>
        <a:bodyPr/>
        <a:lstStyle/>
        <a:p>
          <a:endParaRPr lang="en-US"/>
        </a:p>
      </dgm:t>
    </dgm:pt>
    <dgm:pt modelId="{0AB65CB2-FC14-4495-9172-2CE5DC833204}">
      <dgm:prSet/>
      <dgm:spPr/>
      <dgm:t>
        <a:bodyPr/>
        <a:lstStyle/>
        <a:p>
          <a:r>
            <a:rPr lang="en-IE"/>
            <a:t>Ask  Potential Supporters to make a Once-Off Donation; </a:t>
          </a:r>
          <a:endParaRPr lang="en-US"/>
        </a:p>
      </dgm:t>
    </dgm:pt>
    <dgm:pt modelId="{981A2232-5548-41AC-87A5-2A416824CAB2}" type="parTrans" cxnId="{A0E8EB62-07BC-4C6C-AA82-43CFDF1DBBB2}">
      <dgm:prSet/>
      <dgm:spPr/>
      <dgm:t>
        <a:bodyPr/>
        <a:lstStyle/>
        <a:p>
          <a:endParaRPr lang="en-US"/>
        </a:p>
      </dgm:t>
    </dgm:pt>
    <dgm:pt modelId="{FA966EF7-059D-4CD4-8835-334B6A95A35E}" type="sibTrans" cxnId="{A0E8EB62-07BC-4C6C-AA82-43CFDF1DBBB2}">
      <dgm:prSet/>
      <dgm:spPr/>
      <dgm:t>
        <a:bodyPr/>
        <a:lstStyle/>
        <a:p>
          <a:endParaRPr lang="en-US"/>
        </a:p>
      </dgm:t>
    </dgm:pt>
    <dgm:pt modelId="{6F2E85EC-76A2-4145-878C-A1B683FAC2CC}">
      <dgm:prSet/>
      <dgm:spPr/>
      <dgm:t>
        <a:bodyPr/>
        <a:lstStyle/>
        <a:p>
          <a:r>
            <a:rPr lang="en-IE"/>
            <a:t>Ask Potential Patrons to donate a €1,000 per year; </a:t>
          </a:r>
          <a:endParaRPr lang="en-US"/>
        </a:p>
      </dgm:t>
    </dgm:pt>
    <dgm:pt modelId="{F55EB1D3-A24E-454E-88DB-0C756581957C}" type="parTrans" cxnId="{D8CE3861-3796-4D6E-A2D7-529A30D45221}">
      <dgm:prSet/>
      <dgm:spPr/>
      <dgm:t>
        <a:bodyPr/>
        <a:lstStyle/>
        <a:p>
          <a:endParaRPr lang="en-US"/>
        </a:p>
      </dgm:t>
    </dgm:pt>
    <dgm:pt modelId="{CFB9E2A9-0B3F-4672-B9A2-517ED7595303}" type="sibTrans" cxnId="{D8CE3861-3796-4D6E-A2D7-529A30D45221}">
      <dgm:prSet/>
      <dgm:spPr/>
      <dgm:t>
        <a:bodyPr/>
        <a:lstStyle/>
        <a:p>
          <a:endParaRPr lang="en-US"/>
        </a:p>
      </dgm:t>
    </dgm:pt>
    <dgm:pt modelId="{916AD70E-6C18-4A5D-9B4B-745468CC83F4}" type="pres">
      <dgm:prSet presAssocID="{467E4A8C-6C83-40CC-9ECE-A0FDCAC88051}" presName="vert0" presStyleCnt="0">
        <dgm:presLayoutVars>
          <dgm:dir/>
          <dgm:animOne val="branch"/>
          <dgm:animLvl val="lvl"/>
        </dgm:presLayoutVars>
      </dgm:prSet>
      <dgm:spPr/>
    </dgm:pt>
    <dgm:pt modelId="{CF5BC545-F6F6-4A2A-AE30-E7BFD1E0F946}" type="pres">
      <dgm:prSet presAssocID="{C3369FB2-03D5-4ED3-8E5B-399E1FE204C7}" presName="thickLine" presStyleLbl="alignNode1" presStyleIdx="0" presStyleCnt="6"/>
      <dgm:spPr/>
    </dgm:pt>
    <dgm:pt modelId="{828C12B6-AE78-4A91-B04F-95F4B7775E2C}" type="pres">
      <dgm:prSet presAssocID="{C3369FB2-03D5-4ED3-8E5B-399E1FE204C7}" presName="horz1" presStyleCnt="0"/>
      <dgm:spPr/>
    </dgm:pt>
    <dgm:pt modelId="{6508D309-B8D3-48C3-AA84-94EA101E5074}" type="pres">
      <dgm:prSet presAssocID="{C3369FB2-03D5-4ED3-8E5B-399E1FE204C7}" presName="tx1" presStyleLbl="revTx" presStyleIdx="0" presStyleCnt="6"/>
      <dgm:spPr/>
    </dgm:pt>
    <dgm:pt modelId="{E2724C54-8AC6-41F0-9471-4ADC2CFAE74B}" type="pres">
      <dgm:prSet presAssocID="{C3369FB2-03D5-4ED3-8E5B-399E1FE204C7}" presName="vert1" presStyleCnt="0"/>
      <dgm:spPr/>
    </dgm:pt>
    <dgm:pt modelId="{B3FF018A-A368-4D4E-A491-1D94024BC4D3}" type="pres">
      <dgm:prSet presAssocID="{B83B8E8E-C01C-4EE8-9385-5172F740456D}" presName="thickLine" presStyleLbl="alignNode1" presStyleIdx="1" presStyleCnt="6"/>
      <dgm:spPr/>
    </dgm:pt>
    <dgm:pt modelId="{0A49BBFA-18C7-48FD-943C-9AEFF3A84C25}" type="pres">
      <dgm:prSet presAssocID="{B83B8E8E-C01C-4EE8-9385-5172F740456D}" presName="horz1" presStyleCnt="0"/>
      <dgm:spPr/>
    </dgm:pt>
    <dgm:pt modelId="{546AD8B2-5AAF-4891-88DA-F415EDAA6D4C}" type="pres">
      <dgm:prSet presAssocID="{B83B8E8E-C01C-4EE8-9385-5172F740456D}" presName="tx1" presStyleLbl="revTx" presStyleIdx="1" presStyleCnt="6"/>
      <dgm:spPr/>
    </dgm:pt>
    <dgm:pt modelId="{959E7591-2CD4-4788-AD5D-B433FB588C98}" type="pres">
      <dgm:prSet presAssocID="{B83B8E8E-C01C-4EE8-9385-5172F740456D}" presName="vert1" presStyleCnt="0"/>
      <dgm:spPr/>
    </dgm:pt>
    <dgm:pt modelId="{628AC573-7864-433F-9720-EA3E4BAD11C2}" type="pres">
      <dgm:prSet presAssocID="{383B1EEA-360A-4C6B-9041-F2A32229B771}" presName="thickLine" presStyleLbl="alignNode1" presStyleIdx="2" presStyleCnt="6"/>
      <dgm:spPr/>
    </dgm:pt>
    <dgm:pt modelId="{E72FB91E-E3F7-40F7-AC28-BE9D6845AE6B}" type="pres">
      <dgm:prSet presAssocID="{383B1EEA-360A-4C6B-9041-F2A32229B771}" presName="horz1" presStyleCnt="0"/>
      <dgm:spPr/>
    </dgm:pt>
    <dgm:pt modelId="{4CE96DBA-4EB6-4B21-8F33-276D6B416E87}" type="pres">
      <dgm:prSet presAssocID="{383B1EEA-360A-4C6B-9041-F2A32229B771}" presName="tx1" presStyleLbl="revTx" presStyleIdx="2" presStyleCnt="6"/>
      <dgm:spPr/>
    </dgm:pt>
    <dgm:pt modelId="{E242A115-6C01-449E-AA92-435C23F8C19F}" type="pres">
      <dgm:prSet presAssocID="{383B1EEA-360A-4C6B-9041-F2A32229B771}" presName="vert1" presStyleCnt="0"/>
      <dgm:spPr/>
    </dgm:pt>
    <dgm:pt modelId="{488E3E05-0572-4FA3-AD5B-E85BAEC2C9EE}" type="pres">
      <dgm:prSet presAssocID="{707F7E6A-EE51-4554-A12D-14BE210EB0BC}" presName="thickLine" presStyleLbl="alignNode1" presStyleIdx="3" presStyleCnt="6"/>
      <dgm:spPr/>
    </dgm:pt>
    <dgm:pt modelId="{23E1E1EB-82FC-4322-B7BC-2D8A67A3F3AC}" type="pres">
      <dgm:prSet presAssocID="{707F7E6A-EE51-4554-A12D-14BE210EB0BC}" presName="horz1" presStyleCnt="0"/>
      <dgm:spPr/>
    </dgm:pt>
    <dgm:pt modelId="{484DD927-9651-4E27-A67E-A111F8503084}" type="pres">
      <dgm:prSet presAssocID="{707F7E6A-EE51-4554-A12D-14BE210EB0BC}" presName="tx1" presStyleLbl="revTx" presStyleIdx="3" presStyleCnt="6"/>
      <dgm:spPr/>
    </dgm:pt>
    <dgm:pt modelId="{B1F734A4-A861-4420-AE8F-56737514FCF4}" type="pres">
      <dgm:prSet presAssocID="{707F7E6A-EE51-4554-A12D-14BE210EB0BC}" presName="vert1" presStyleCnt="0"/>
      <dgm:spPr/>
    </dgm:pt>
    <dgm:pt modelId="{C9D63B5A-10DA-4997-A172-C27F9705A029}" type="pres">
      <dgm:prSet presAssocID="{0AB65CB2-FC14-4495-9172-2CE5DC833204}" presName="thickLine" presStyleLbl="alignNode1" presStyleIdx="4" presStyleCnt="6"/>
      <dgm:spPr/>
    </dgm:pt>
    <dgm:pt modelId="{B9F79551-9DE2-4562-9C9F-849663CF2A2F}" type="pres">
      <dgm:prSet presAssocID="{0AB65CB2-FC14-4495-9172-2CE5DC833204}" presName="horz1" presStyleCnt="0"/>
      <dgm:spPr/>
    </dgm:pt>
    <dgm:pt modelId="{BFC410E3-4B6E-4840-B976-ADDC08E8441E}" type="pres">
      <dgm:prSet presAssocID="{0AB65CB2-FC14-4495-9172-2CE5DC833204}" presName="tx1" presStyleLbl="revTx" presStyleIdx="4" presStyleCnt="6"/>
      <dgm:spPr/>
    </dgm:pt>
    <dgm:pt modelId="{C2B3F64C-044B-489E-A97E-A3A3ADFBFFDA}" type="pres">
      <dgm:prSet presAssocID="{0AB65CB2-FC14-4495-9172-2CE5DC833204}" presName="vert1" presStyleCnt="0"/>
      <dgm:spPr/>
    </dgm:pt>
    <dgm:pt modelId="{D5888853-BBF9-4B60-AEFA-18FD5F32D139}" type="pres">
      <dgm:prSet presAssocID="{6F2E85EC-76A2-4145-878C-A1B683FAC2CC}" presName="thickLine" presStyleLbl="alignNode1" presStyleIdx="5" presStyleCnt="6"/>
      <dgm:spPr/>
    </dgm:pt>
    <dgm:pt modelId="{34845692-4AD4-43AA-B92D-81FB3966777A}" type="pres">
      <dgm:prSet presAssocID="{6F2E85EC-76A2-4145-878C-A1B683FAC2CC}" presName="horz1" presStyleCnt="0"/>
      <dgm:spPr/>
    </dgm:pt>
    <dgm:pt modelId="{A005110E-2E5B-49CD-BCA9-2DF8EE74F1D9}" type="pres">
      <dgm:prSet presAssocID="{6F2E85EC-76A2-4145-878C-A1B683FAC2CC}" presName="tx1" presStyleLbl="revTx" presStyleIdx="5" presStyleCnt="6"/>
      <dgm:spPr/>
    </dgm:pt>
    <dgm:pt modelId="{EF982238-86DE-4D3C-A703-46448216AD91}" type="pres">
      <dgm:prSet presAssocID="{6F2E85EC-76A2-4145-878C-A1B683FAC2CC}" presName="vert1" presStyleCnt="0"/>
      <dgm:spPr/>
    </dgm:pt>
  </dgm:ptLst>
  <dgm:cxnLst>
    <dgm:cxn modelId="{5FC86C11-4CA2-4A20-9CA4-464AA2FCEE54}" type="presOf" srcId="{6F2E85EC-76A2-4145-878C-A1B683FAC2CC}" destId="{A005110E-2E5B-49CD-BCA9-2DF8EE74F1D9}" srcOrd="0" destOrd="0" presId="urn:microsoft.com/office/officeart/2008/layout/LinedList"/>
    <dgm:cxn modelId="{D8CE3861-3796-4D6E-A2D7-529A30D45221}" srcId="{467E4A8C-6C83-40CC-9ECE-A0FDCAC88051}" destId="{6F2E85EC-76A2-4145-878C-A1B683FAC2CC}" srcOrd="5" destOrd="0" parTransId="{F55EB1D3-A24E-454E-88DB-0C756581957C}" sibTransId="{CFB9E2A9-0B3F-4672-B9A2-517ED7595303}"/>
    <dgm:cxn modelId="{A0E8EB62-07BC-4C6C-AA82-43CFDF1DBBB2}" srcId="{467E4A8C-6C83-40CC-9ECE-A0FDCAC88051}" destId="{0AB65CB2-FC14-4495-9172-2CE5DC833204}" srcOrd="4" destOrd="0" parTransId="{981A2232-5548-41AC-87A5-2A416824CAB2}" sibTransId="{FA966EF7-059D-4CD4-8835-334B6A95A35E}"/>
    <dgm:cxn modelId="{599A3B4C-0C8B-4AC5-AFBF-F2A9101A3700}" srcId="{467E4A8C-6C83-40CC-9ECE-A0FDCAC88051}" destId="{C3369FB2-03D5-4ED3-8E5B-399E1FE204C7}" srcOrd="0" destOrd="0" parTransId="{570B94E0-4D6F-42ED-87F0-B40B80761336}" sibTransId="{6E09245B-C2C3-494E-AE96-6DDF0643BE2F}"/>
    <dgm:cxn modelId="{B436947E-0363-43D0-A93A-2004AD234D02}" srcId="{467E4A8C-6C83-40CC-9ECE-A0FDCAC88051}" destId="{B83B8E8E-C01C-4EE8-9385-5172F740456D}" srcOrd="1" destOrd="0" parTransId="{07FE9241-BBE7-4813-8FD8-E557FF842DF6}" sibTransId="{033C0257-6120-4951-B840-66B910F9B25C}"/>
    <dgm:cxn modelId="{87A4059F-F308-4179-B61F-8F279F3C674B}" type="presOf" srcId="{707F7E6A-EE51-4554-A12D-14BE210EB0BC}" destId="{484DD927-9651-4E27-A67E-A111F8503084}" srcOrd="0" destOrd="0" presId="urn:microsoft.com/office/officeart/2008/layout/LinedList"/>
    <dgm:cxn modelId="{9BBC73A3-89E1-4E63-A64A-CDE3E498A280}" type="presOf" srcId="{0AB65CB2-FC14-4495-9172-2CE5DC833204}" destId="{BFC410E3-4B6E-4840-B976-ADDC08E8441E}" srcOrd="0" destOrd="0" presId="urn:microsoft.com/office/officeart/2008/layout/LinedList"/>
    <dgm:cxn modelId="{A7BC7FB2-F152-4DD9-B835-3DB09CB99435}" type="presOf" srcId="{C3369FB2-03D5-4ED3-8E5B-399E1FE204C7}" destId="{6508D309-B8D3-48C3-AA84-94EA101E5074}" srcOrd="0" destOrd="0" presId="urn:microsoft.com/office/officeart/2008/layout/LinedList"/>
    <dgm:cxn modelId="{11151AB7-F9BF-4D22-A9F9-B907DC812003}" type="presOf" srcId="{B83B8E8E-C01C-4EE8-9385-5172F740456D}" destId="{546AD8B2-5AAF-4891-88DA-F415EDAA6D4C}" srcOrd="0" destOrd="0" presId="urn:microsoft.com/office/officeart/2008/layout/LinedList"/>
    <dgm:cxn modelId="{87457AC0-BDF5-4914-9AEF-6B465E1D9039}" type="presOf" srcId="{467E4A8C-6C83-40CC-9ECE-A0FDCAC88051}" destId="{916AD70E-6C18-4A5D-9B4B-745468CC83F4}" srcOrd="0" destOrd="0" presId="urn:microsoft.com/office/officeart/2008/layout/LinedList"/>
    <dgm:cxn modelId="{0755B9CC-509C-454E-AC35-3EF5C959992A}" srcId="{467E4A8C-6C83-40CC-9ECE-A0FDCAC88051}" destId="{707F7E6A-EE51-4554-A12D-14BE210EB0BC}" srcOrd="3" destOrd="0" parTransId="{B399566C-E0E7-4CC6-9F15-7AE909D996A3}" sibTransId="{613477E2-388C-4F2C-9C38-B775CDE77C1A}"/>
    <dgm:cxn modelId="{44EEFBE4-79D2-47A7-A725-CEFF93367CA6}" type="presOf" srcId="{383B1EEA-360A-4C6B-9041-F2A32229B771}" destId="{4CE96DBA-4EB6-4B21-8F33-276D6B416E87}" srcOrd="0" destOrd="0" presId="urn:microsoft.com/office/officeart/2008/layout/LinedList"/>
    <dgm:cxn modelId="{0F5D1CF9-55BA-4649-ABA6-8CE7ECB9263A}" srcId="{467E4A8C-6C83-40CC-9ECE-A0FDCAC88051}" destId="{383B1EEA-360A-4C6B-9041-F2A32229B771}" srcOrd="2" destOrd="0" parTransId="{AA77C82B-DB3B-460B-B01F-C4F5E376216D}" sibTransId="{5B95A2B8-1124-442A-88DB-15F4EF12C12E}"/>
    <dgm:cxn modelId="{4BB7D81B-F896-4745-834D-198FA65C7286}" type="presParOf" srcId="{916AD70E-6C18-4A5D-9B4B-745468CC83F4}" destId="{CF5BC545-F6F6-4A2A-AE30-E7BFD1E0F946}" srcOrd="0" destOrd="0" presId="urn:microsoft.com/office/officeart/2008/layout/LinedList"/>
    <dgm:cxn modelId="{D27619B5-DB15-4019-996E-C1734D9CD76D}" type="presParOf" srcId="{916AD70E-6C18-4A5D-9B4B-745468CC83F4}" destId="{828C12B6-AE78-4A91-B04F-95F4B7775E2C}" srcOrd="1" destOrd="0" presId="urn:microsoft.com/office/officeart/2008/layout/LinedList"/>
    <dgm:cxn modelId="{F61001B8-BD58-4C30-A078-49A05BD6C05F}" type="presParOf" srcId="{828C12B6-AE78-4A91-B04F-95F4B7775E2C}" destId="{6508D309-B8D3-48C3-AA84-94EA101E5074}" srcOrd="0" destOrd="0" presId="urn:microsoft.com/office/officeart/2008/layout/LinedList"/>
    <dgm:cxn modelId="{7345AC46-09C0-493D-B808-9CF9C7DDF2DB}" type="presParOf" srcId="{828C12B6-AE78-4A91-B04F-95F4B7775E2C}" destId="{E2724C54-8AC6-41F0-9471-4ADC2CFAE74B}" srcOrd="1" destOrd="0" presId="urn:microsoft.com/office/officeart/2008/layout/LinedList"/>
    <dgm:cxn modelId="{C004A13B-7AA9-4ABF-8B90-61580828A7AC}" type="presParOf" srcId="{916AD70E-6C18-4A5D-9B4B-745468CC83F4}" destId="{B3FF018A-A368-4D4E-A491-1D94024BC4D3}" srcOrd="2" destOrd="0" presId="urn:microsoft.com/office/officeart/2008/layout/LinedList"/>
    <dgm:cxn modelId="{718FC2CB-5B99-44BD-B4EE-06B410F4945E}" type="presParOf" srcId="{916AD70E-6C18-4A5D-9B4B-745468CC83F4}" destId="{0A49BBFA-18C7-48FD-943C-9AEFF3A84C25}" srcOrd="3" destOrd="0" presId="urn:microsoft.com/office/officeart/2008/layout/LinedList"/>
    <dgm:cxn modelId="{9F9FE17B-82D5-4D15-9597-D88EC91B51D9}" type="presParOf" srcId="{0A49BBFA-18C7-48FD-943C-9AEFF3A84C25}" destId="{546AD8B2-5AAF-4891-88DA-F415EDAA6D4C}" srcOrd="0" destOrd="0" presId="urn:microsoft.com/office/officeart/2008/layout/LinedList"/>
    <dgm:cxn modelId="{C261C6F5-12ED-44DF-BB63-CB58E1CC78BF}" type="presParOf" srcId="{0A49BBFA-18C7-48FD-943C-9AEFF3A84C25}" destId="{959E7591-2CD4-4788-AD5D-B433FB588C98}" srcOrd="1" destOrd="0" presId="urn:microsoft.com/office/officeart/2008/layout/LinedList"/>
    <dgm:cxn modelId="{93306397-C3F4-465C-B112-3EA6B47D3078}" type="presParOf" srcId="{916AD70E-6C18-4A5D-9B4B-745468CC83F4}" destId="{628AC573-7864-433F-9720-EA3E4BAD11C2}" srcOrd="4" destOrd="0" presId="urn:microsoft.com/office/officeart/2008/layout/LinedList"/>
    <dgm:cxn modelId="{E2E06236-A5C1-49B9-94DC-99F2C87B534F}" type="presParOf" srcId="{916AD70E-6C18-4A5D-9B4B-745468CC83F4}" destId="{E72FB91E-E3F7-40F7-AC28-BE9D6845AE6B}" srcOrd="5" destOrd="0" presId="urn:microsoft.com/office/officeart/2008/layout/LinedList"/>
    <dgm:cxn modelId="{7FD136E1-17FA-4131-A985-A5964121653B}" type="presParOf" srcId="{E72FB91E-E3F7-40F7-AC28-BE9D6845AE6B}" destId="{4CE96DBA-4EB6-4B21-8F33-276D6B416E87}" srcOrd="0" destOrd="0" presId="urn:microsoft.com/office/officeart/2008/layout/LinedList"/>
    <dgm:cxn modelId="{300E17A7-7AEA-44EF-8E4F-4B329DC2D717}" type="presParOf" srcId="{E72FB91E-E3F7-40F7-AC28-BE9D6845AE6B}" destId="{E242A115-6C01-449E-AA92-435C23F8C19F}" srcOrd="1" destOrd="0" presId="urn:microsoft.com/office/officeart/2008/layout/LinedList"/>
    <dgm:cxn modelId="{01581067-E4AB-434E-8BFA-759AFA40B74E}" type="presParOf" srcId="{916AD70E-6C18-4A5D-9B4B-745468CC83F4}" destId="{488E3E05-0572-4FA3-AD5B-E85BAEC2C9EE}" srcOrd="6" destOrd="0" presId="urn:microsoft.com/office/officeart/2008/layout/LinedList"/>
    <dgm:cxn modelId="{9FDCA2E9-226B-4F4B-833B-E6FD5E876BB8}" type="presParOf" srcId="{916AD70E-6C18-4A5D-9B4B-745468CC83F4}" destId="{23E1E1EB-82FC-4322-B7BC-2D8A67A3F3AC}" srcOrd="7" destOrd="0" presId="urn:microsoft.com/office/officeart/2008/layout/LinedList"/>
    <dgm:cxn modelId="{1C8AFBA8-43EF-46BB-B774-498217D91772}" type="presParOf" srcId="{23E1E1EB-82FC-4322-B7BC-2D8A67A3F3AC}" destId="{484DD927-9651-4E27-A67E-A111F8503084}" srcOrd="0" destOrd="0" presId="urn:microsoft.com/office/officeart/2008/layout/LinedList"/>
    <dgm:cxn modelId="{5EF782AD-16B9-4385-AE49-5478762992BB}" type="presParOf" srcId="{23E1E1EB-82FC-4322-B7BC-2D8A67A3F3AC}" destId="{B1F734A4-A861-4420-AE8F-56737514FCF4}" srcOrd="1" destOrd="0" presId="urn:microsoft.com/office/officeart/2008/layout/LinedList"/>
    <dgm:cxn modelId="{A79E110B-245F-4682-A7E1-E875EE934B1F}" type="presParOf" srcId="{916AD70E-6C18-4A5D-9B4B-745468CC83F4}" destId="{C9D63B5A-10DA-4997-A172-C27F9705A029}" srcOrd="8" destOrd="0" presId="urn:microsoft.com/office/officeart/2008/layout/LinedList"/>
    <dgm:cxn modelId="{C3A8267C-987C-40FB-8B35-5394C88FED8F}" type="presParOf" srcId="{916AD70E-6C18-4A5D-9B4B-745468CC83F4}" destId="{B9F79551-9DE2-4562-9C9F-849663CF2A2F}" srcOrd="9" destOrd="0" presId="urn:microsoft.com/office/officeart/2008/layout/LinedList"/>
    <dgm:cxn modelId="{79203548-ECDC-468E-B5C0-37B130E8D7EA}" type="presParOf" srcId="{B9F79551-9DE2-4562-9C9F-849663CF2A2F}" destId="{BFC410E3-4B6E-4840-B976-ADDC08E8441E}" srcOrd="0" destOrd="0" presId="urn:microsoft.com/office/officeart/2008/layout/LinedList"/>
    <dgm:cxn modelId="{98743675-2713-45E8-B8D1-5B7EBA738036}" type="presParOf" srcId="{B9F79551-9DE2-4562-9C9F-849663CF2A2F}" destId="{C2B3F64C-044B-489E-A97E-A3A3ADFBFFDA}" srcOrd="1" destOrd="0" presId="urn:microsoft.com/office/officeart/2008/layout/LinedList"/>
    <dgm:cxn modelId="{7A092AF9-A162-4A03-8186-B1544570781F}" type="presParOf" srcId="{916AD70E-6C18-4A5D-9B4B-745468CC83F4}" destId="{D5888853-BBF9-4B60-AEFA-18FD5F32D139}" srcOrd="10" destOrd="0" presId="urn:microsoft.com/office/officeart/2008/layout/LinedList"/>
    <dgm:cxn modelId="{158BEE83-00EC-4A88-A314-48B90D75AD04}" type="presParOf" srcId="{916AD70E-6C18-4A5D-9B4B-745468CC83F4}" destId="{34845692-4AD4-43AA-B92D-81FB3966777A}" srcOrd="11" destOrd="0" presId="urn:microsoft.com/office/officeart/2008/layout/LinedList"/>
    <dgm:cxn modelId="{372A6CE9-6025-43B9-BD9B-D4F1AD68CA9C}" type="presParOf" srcId="{34845692-4AD4-43AA-B92D-81FB3966777A}" destId="{A005110E-2E5B-49CD-BCA9-2DF8EE74F1D9}" srcOrd="0" destOrd="0" presId="urn:microsoft.com/office/officeart/2008/layout/LinedList"/>
    <dgm:cxn modelId="{A20A145B-B87B-4046-82FB-9E8CB45B411B}" type="presParOf" srcId="{34845692-4AD4-43AA-B92D-81FB3966777A}" destId="{EF982238-86DE-4D3C-A703-46448216AD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F1A73-BA3F-4FDE-98C3-0DA572C479EB}">
      <dsp:nvSpPr>
        <dsp:cNvPr id="0" name=""/>
        <dsp:cNvSpPr/>
      </dsp:nvSpPr>
      <dsp:spPr>
        <a:xfrm>
          <a:off x="0" y="18447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AB2720F-855F-4AEE-BF20-7AF3E8DBE5F4}">
      <dsp:nvSpPr>
        <dsp:cNvPr id="0" name=""/>
        <dsp:cNvSpPr/>
      </dsp:nvSpPr>
      <dsp:spPr>
        <a:xfrm rot="8100000">
          <a:off x="58270" y="425131"/>
          <a:ext cx="271315" cy="27131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2BCAF-9FDA-4977-9B59-7CBD057F605F}">
      <dsp:nvSpPr>
        <dsp:cNvPr id="0" name=""/>
        <dsp:cNvSpPr/>
      </dsp:nvSpPr>
      <dsp:spPr>
        <a:xfrm>
          <a:off x="88411"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4D818F4-E977-4F62-92D3-708050C2BE07}">
      <dsp:nvSpPr>
        <dsp:cNvPr id="0" name=""/>
        <dsp:cNvSpPr/>
      </dsp:nvSpPr>
      <dsp:spPr>
        <a:xfrm>
          <a:off x="385777" y="752638"/>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Covid – Christmas Masses</a:t>
          </a:r>
        </a:p>
      </dsp:txBody>
      <dsp:txXfrm>
        <a:off x="385777" y="752638"/>
        <a:ext cx="2019774" cy="1092063"/>
      </dsp:txXfrm>
    </dsp:sp>
    <dsp:sp modelId="{84723CEA-12E9-48BF-8B76-BA04E4E37299}">
      <dsp:nvSpPr>
        <dsp:cNvPr id="0" name=""/>
        <dsp:cNvSpPr/>
      </dsp:nvSpPr>
      <dsp:spPr>
        <a:xfrm>
          <a:off x="385777" y="368940"/>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4 Dec. 2020</a:t>
          </a:r>
        </a:p>
      </dsp:txBody>
      <dsp:txXfrm>
        <a:off x="385777" y="368940"/>
        <a:ext cx="2019774" cy="383698"/>
      </dsp:txXfrm>
    </dsp:sp>
    <dsp:sp modelId="{7FBF91F9-0FCE-4DCD-B21A-B763B739BAF9}">
      <dsp:nvSpPr>
        <dsp:cNvPr id="0" name=""/>
        <dsp:cNvSpPr/>
      </dsp:nvSpPr>
      <dsp:spPr>
        <a:xfrm>
          <a:off x="193928"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2B5089D-D484-4DE3-A0D3-312AF2595B40}">
      <dsp:nvSpPr>
        <dsp:cNvPr id="0" name=""/>
        <dsp:cNvSpPr/>
      </dsp:nvSpPr>
      <dsp:spPr>
        <a:xfrm>
          <a:off x="158791"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20F96-1178-4685-BDB3-038EB95E7D98}">
      <dsp:nvSpPr>
        <dsp:cNvPr id="0" name=""/>
        <dsp:cNvSpPr/>
      </dsp:nvSpPr>
      <dsp:spPr>
        <a:xfrm rot="18900000">
          <a:off x="1271157" y="2992957"/>
          <a:ext cx="271315" cy="271315"/>
        </a:xfrm>
        <a:prstGeom prst="teardrop">
          <a:avLst>
            <a:gd name="adj" fmla="val 115000"/>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74826-0342-4A15-98D2-407748D5A16D}">
      <dsp:nvSpPr>
        <dsp:cNvPr id="0" name=""/>
        <dsp:cNvSpPr/>
      </dsp:nvSpPr>
      <dsp:spPr>
        <a:xfrm>
          <a:off x="1301298"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E2F854B-E650-4222-822C-013AC8DA8642}">
      <dsp:nvSpPr>
        <dsp:cNvPr id="0" name=""/>
        <dsp:cNvSpPr/>
      </dsp:nvSpPr>
      <dsp:spPr>
        <a:xfrm>
          <a:off x="1598664" y="1844702"/>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RTÉ’s NY </a:t>
          </a:r>
          <a:r>
            <a:rPr lang="en-US" sz="1800" kern="1200" dirty="0" err="1"/>
            <a:t>programme</a:t>
          </a:r>
          <a:endParaRPr lang="en-US" sz="1800" kern="1200" dirty="0"/>
        </a:p>
      </dsp:txBody>
      <dsp:txXfrm>
        <a:off x="1598664" y="1844702"/>
        <a:ext cx="2019774" cy="1092063"/>
      </dsp:txXfrm>
    </dsp:sp>
    <dsp:sp modelId="{C98DD554-10A4-480A-9EE7-8ED2EC2AC099}">
      <dsp:nvSpPr>
        <dsp:cNvPr id="0" name=""/>
        <dsp:cNvSpPr/>
      </dsp:nvSpPr>
      <dsp:spPr>
        <a:xfrm>
          <a:off x="1598664" y="2936766"/>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 Jan. 2021</a:t>
          </a:r>
        </a:p>
      </dsp:txBody>
      <dsp:txXfrm>
        <a:off x="1598664" y="2936766"/>
        <a:ext cx="2019774" cy="383698"/>
      </dsp:txXfrm>
    </dsp:sp>
    <dsp:sp modelId="{118BD25D-04C9-4E84-81F6-C6FA387F16FD}">
      <dsp:nvSpPr>
        <dsp:cNvPr id="0" name=""/>
        <dsp:cNvSpPr/>
      </dsp:nvSpPr>
      <dsp:spPr>
        <a:xfrm>
          <a:off x="1406815" y="1844702"/>
          <a:ext cx="0" cy="1092063"/>
        </a:xfrm>
        <a:prstGeom prst="line">
          <a:avLst/>
        </a:prstGeom>
        <a:noFill/>
        <a:ln w="12700" cap="flat" cmpd="sng" algn="ctr">
          <a:solidFill>
            <a:schemeClr val="accent2">
              <a:hueOff val="-207909"/>
              <a:satOff val="-11990"/>
              <a:lumOff val="1233"/>
              <a:alphaOff val="0"/>
            </a:schemeClr>
          </a:solidFill>
          <a:prstDash val="dash"/>
          <a:miter lim="800000"/>
        </a:ln>
        <a:effectLst/>
      </dsp:spPr>
      <dsp:style>
        <a:lnRef idx="1">
          <a:scrgbClr r="0" g="0" b="0"/>
        </a:lnRef>
        <a:fillRef idx="0">
          <a:scrgbClr r="0" g="0" b="0"/>
        </a:fillRef>
        <a:effectRef idx="0">
          <a:scrgbClr r="0" g="0" b="0"/>
        </a:effectRef>
        <a:fontRef idx="minor"/>
      </dsp:style>
    </dsp:sp>
    <dsp:sp modelId="{A07F639D-7C75-4784-A524-5035CF69FDAB}">
      <dsp:nvSpPr>
        <dsp:cNvPr id="0" name=""/>
        <dsp:cNvSpPr/>
      </dsp:nvSpPr>
      <dsp:spPr>
        <a:xfrm>
          <a:off x="1371678" y="1810169"/>
          <a:ext cx="69065" cy="69065"/>
        </a:xfrm>
        <a:prstGeom prst="ellipse">
          <a:avLst/>
        </a:prstGeom>
        <a:solidFill>
          <a:schemeClr val="accent2">
            <a:hueOff val="-207909"/>
            <a:satOff val="-11990"/>
            <a:lumOff val="123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817AF-B6B5-4C9E-9B9E-7CF8A77E5990}">
      <dsp:nvSpPr>
        <dsp:cNvPr id="0" name=""/>
        <dsp:cNvSpPr/>
      </dsp:nvSpPr>
      <dsp:spPr>
        <a:xfrm rot="8100000">
          <a:off x="2484044" y="425131"/>
          <a:ext cx="271315" cy="271315"/>
        </a:xfrm>
        <a:prstGeom prst="teardrop">
          <a:avLst>
            <a:gd name="adj" fmla="val 115000"/>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19782-FA68-42A3-ABA9-7B8E06065B3F}">
      <dsp:nvSpPr>
        <dsp:cNvPr id="0" name=""/>
        <dsp:cNvSpPr/>
      </dsp:nvSpPr>
      <dsp:spPr>
        <a:xfrm>
          <a:off x="2514184"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0252059-0081-4576-83F1-B91247CF5644}">
      <dsp:nvSpPr>
        <dsp:cNvPr id="0" name=""/>
        <dsp:cNvSpPr/>
      </dsp:nvSpPr>
      <dsp:spPr>
        <a:xfrm>
          <a:off x="2811550" y="752638"/>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Mother and Baby Homes Report</a:t>
          </a:r>
        </a:p>
      </dsp:txBody>
      <dsp:txXfrm>
        <a:off x="2811550" y="752638"/>
        <a:ext cx="2019774" cy="1092063"/>
      </dsp:txXfrm>
    </dsp:sp>
    <dsp:sp modelId="{BC5BB230-457A-4A9C-8A15-B7DF383E4C6E}">
      <dsp:nvSpPr>
        <dsp:cNvPr id="0" name=""/>
        <dsp:cNvSpPr/>
      </dsp:nvSpPr>
      <dsp:spPr>
        <a:xfrm>
          <a:off x="2811550" y="368940"/>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15 Jan. 2021</a:t>
          </a:r>
        </a:p>
      </dsp:txBody>
      <dsp:txXfrm>
        <a:off x="2811550" y="368940"/>
        <a:ext cx="2019774" cy="383698"/>
      </dsp:txXfrm>
    </dsp:sp>
    <dsp:sp modelId="{316BE78A-186C-48C0-943C-1357C3975388}">
      <dsp:nvSpPr>
        <dsp:cNvPr id="0" name=""/>
        <dsp:cNvSpPr/>
      </dsp:nvSpPr>
      <dsp:spPr>
        <a:xfrm>
          <a:off x="2619701" y="752638"/>
          <a:ext cx="0" cy="1092063"/>
        </a:xfrm>
        <a:prstGeom prst="line">
          <a:avLst/>
        </a:prstGeom>
        <a:noFill/>
        <a:ln w="12700" cap="flat" cmpd="sng" algn="ctr">
          <a:solidFill>
            <a:schemeClr val="accent2">
              <a:hueOff val="-415818"/>
              <a:satOff val="-23979"/>
              <a:lumOff val="2465"/>
              <a:alphaOff val="0"/>
            </a:schemeClr>
          </a:solidFill>
          <a:prstDash val="dash"/>
          <a:miter lim="800000"/>
        </a:ln>
        <a:effectLst/>
      </dsp:spPr>
      <dsp:style>
        <a:lnRef idx="1">
          <a:scrgbClr r="0" g="0" b="0"/>
        </a:lnRef>
        <a:fillRef idx="0">
          <a:scrgbClr r="0" g="0" b="0"/>
        </a:fillRef>
        <a:effectRef idx="0">
          <a:scrgbClr r="0" g="0" b="0"/>
        </a:effectRef>
        <a:fontRef idx="minor"/>
      </dsp:style>
    </dsp:sp>
    <dsp:sp modelId="{C56BFBAB-DA02-4ABB-81EA-F80471546486}">
      <dsp:nvSpPr>
        <dsp:cNvPr id="0" name=""/>
        <dsp:cNvSpPr/>
      </dsp:nvSpPr>
      <dsp:spPr>
        <a:xfrm>
          <a:off x="2584564" y="1810169"/>
          <a:ext cx="69065" cy="69065"/>
        </a:xfrm>
        <a:prstGeom prst="ellipse">
          <a:avLst/>
        </a:prstGeom>
        <a:solidFill>
          <a:schemeClr val="accent2">
            <a:hueOff val="-415818"/>
            <a:satOff val="-23979"/>
            <a:lumOff val="24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41750-677F-44C7-9BED-DC00BE320407}">
      <dsp:nvSpPr>
        <dsp:cNvPr id="0" name=""/>
        <dsp:cNvSpPr/>
      </dsp:nvSpPr>
      <dsp:spPr>
        <a:xfrm rot="18900000">
          <a:off x="3696930" y="2992957"/>
          <a:ext cx="271315" cy="271315"/>
        </a:xfrm>
        <a:prstGeom prst="teardrop">
          <a:avLst>
            <a:gd name="adj" fmla="val 115000"/>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F5490-D3DF-4C84-9441-E2FAD55BA4F2}">
      <dsp:nvSpPr>
        <dsp:cNvPr id="0" name=""/>
        <dsp:cNvSpPr/>
      </dsp:nvSpPr>
      <dsp:spPr>
        <a:xfrm>
          <a:off x="3727071"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B0D1D2D-45FC-43D5-B8F1-D0B94EE01287}">
      <dsp:nvSpPr>
        <dsp:cNvPr id="0" name=""/>
        <dsp:cNvSpPr/>
      </dsp:nvSpPr>
      <dsp:spPr>
        <a:xfrm>
          <a:off x="4024437" y="1844702"/>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Covid – Easter Reopening of Churches</a:t>
          </a:r>
        </a:p>
      </dsp:txBody>
      <dsp:txXfrm>
        <a:off x="4024437" y="1844702"/>
        <a:ext cx="2019774" cy="1092063"/>
      </dsp:txXfrm>
    </dsp:sp>
    <dsp:sp modelId="{4E9987BC-AE5E-47B1-AEC7-08F66F826335}">
      <dsp:nvSpPr>
        <dsp:cNvPr id="0" name=""/>
        <dsp:cNvSpPr/>
      </dsp:nvSpPr>
      <dsp:spPr>
        <a:xfrm>
          <a:off x="4024437" y="2936766"/>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21 Feb. 2021</a:t>
          </a:r>
        </a:p>
      </dsp:txBody>
      <dsp:txXfrm>
        <a:off x="4024437" y="2936766"/>
        <a:ext cx="2019774" cy="383698"/>
      </dsp:txXfrm>
    </dsp:sp>
    <dsp:sp modelId="{B1910F8D-CAC4-4E63-9C5D-6F8F744ED3E3}">
      <dsp:nvSpPr>
        <dsp:cNvPr id="0" name=""/>
        <dsp:cNvSpPr/>
      </dsp:nvSpPr>
      <dsp:spPr>
        <a:xfrm>
          <a:off x="3832588" y="1844702"/>
          <a:ext cx="0" cy="1092063"/>
        </a:xfrm>
        <a:prstGeom prst="line">
          <a:avLst/>
        </a:prstGeom>
        <a:noFill/>
        <a:ln w="12700" cap="flat" cmpd="sng" algn="ctr">
          <a:solidFill>
            <a:schemeClr val="accent2">
              <a:hueOff val="-623727"/>
              <a:satOff val="-35969"/>
              <a:lumOff val="3698"/>
              <a:alphaOff val="0"/>
            </a:schemeClr>
          </a:solidFill>
          <a:prstDash val="dash"/>
          <a:miter lim="800000"/>
        </a:ln>
        <a:effectLst/>
      </dsp:spPr>
      <dsp:style>
        <a:lnRef idx="1">
          <a:scrgbClr r="0" g="0" b="0"/>
        </a:lnRef>
        <a:fillRef idx="0">
          <a:scrgbClr r="0" g="0" b="0"/>
        </a:fillRef>
        <a:effectRef idx="0">
          <a:scrgbClr r="0" g="0" b="0"/>
        </a:effectRef>
        <a:fontRef idx="minor"/>
      </dsp:style>
    </dsp:sp>
    <dsp:sp modelId="{9D7961F6-9384-42D1-A1F3-85EDB52E1566}">
      <dsp:nvSpPr>
        <dsp:cNvPr id="0" name=""/>
        <dsp:cNvSpPr/>
      </dsp:nvSpPr>
      <dsp:spPr>
        <a:xfrm>
          <a:off x="3797451" y="1810169"/>
          <a:ext cx="69065" cy="69065"/>
        </a:xfrm>
        <a:prstGeom prst="ellipse">
          <a:avLst/>
        </a:prstGeom>
        <a:solidFill>
          <a:schemeClr val="accent2">
            <a:hueOff val="-623727"/>
            <a:satOff val="-35969"/>
            <a:lumOff val="369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A7876-E652-4958-96AE-0A76A99759A6}">
      <dsp:nvSpPr>
        <dsp:cNvPr id="0" name=""/>
        <dsp:cNvSpPr/>
      </dsp:nvSpPr>
      <dsp:spPr>
        <a:xfrm rot="8100000">
          <a:off x="4909817" y="425131"/>
          <a:ext cx="271315" cy="271315"/>
        </a:xfrm>
        <a:prstGeom prst="teardrop">
          <a:avLst>
            <a:gd name="adj" fmla="val 115000"/>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8953C-EAD3-4AF5-837D-626AAD7DA0B1}">
      <dsp:nvSpPr>
        <dsp:cNvPr id="0" name=""/>
        <dsp:cNvSpPr/>
      </dsp:nvSpPr>
      <dsp:spPr>
        <a:xfrm>
          <a:off x="4939958"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9143BB5-8003-4134-A92A-7624C9297182}">
      <dsp:nvSpPr>
        <dsp:cNvPr id="0" name=""/>
        <dsp:cNvSpPr/>
      </dsp:nvSpPr>
      <dsp:spPr>
        <a:xfrm>
          <a:off x="5237324" y="752638"/>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CDF Blessing of Same-Sex Unions</a:t>
          </a:r>
        </a:p>
      </dsp:txBody>
      <dsp:txXfrm>
        <a:off x="5237324" y="752638"/>
        <a:ext cx="2019774" cy="1092063"/>
      </dsp:txXfrm>
    </dsp:sp>
    <dsp:sp modelId="{F31F6260-CA59-4EA4-9990-9D4B71927F73}">
      <dsp:nvSpPr>
        <dsp:cNvPr id="0" name=""/>
        <dsp:cNvSpPr/>
      </dsp:nvSpPr>
      <dsp:spPr>
        <a:xfrm>
          <a:off x="5237324" y="368940"/>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 Mar. 2021</a:t>
          </a:r>
        </a:p>
      </dsp:txBody>
      <dsp:txXfrm>
        <a:off x="5237324" y="368940"/>
        <a:ext cx="2019774" cy="383698"/>
      </dsp:txXfrm>
    </dsp:sp>
    <dsp:sp modelId="{0E2C0C91-F452-47AC-AEF3-3513ABA491E6}">
      <dsp:nvSpPr>
        <dsp:cNvPr id="0" name=""/>
        <dsp:cNvSpPr/>
      </dsp:nvSpPr>
      <dsp:spPr>
        <a:xfrm>
          <a:off x="5045475" y="752638"/>
          <a:ext cx="0" cy="1092063"/>
        </a:xfrm>
        <a:prstGeom prst="line">
          <a:avLst/>
        </a:prstGeom>
        <a:noFill/>
        <a:ln w="12700" cap="flat" cmpd="sng" algn="ctr">
          <a:solidFill>
            <a:schemeClr val="accent2">
              <a:hueOff val="-831636"/>
              <a:satOff val="-47959"/>
              <a:lumOff val="4930"/>
              <a:alphaOff val="0"/>
            </a:schemeClr>
          </a:solidFill>
          <a:prstDash val="dash"/>
          <a:miter lim="800000"/>
        </a:ln>
        <a:effectLst/>
      </dsp:spPr>
      <dsp:style>
        <a:lnRef idx="1">
          <a:scrgbClr r="0" g="0" b="0"/>
        </a:lnRef>
        <a:fillRef idx="0">
          <a:scrgbClr r="0" g="0" b="0"/>
        </a:fillRef>
        <a:effectRef idx="0">
          <a:scrgbClr r="0" g="0" b="0"/>
        </a:effectRef>
        <a:fontRef idx="minor"/>
      </dsp:style>
    </dsp:sp>
    <dsp:sp modelId="{FC614380-D007-44E4-A531-ABC54D943E6E}">
      <dsp:nvSpPr>
        <dsp:cNvPr id="0" name=""/>
        <dsp:cNvSpPr/>
      </dsp:nvSpPr>
      <dsp:spPr>
        <a:xfrm>
          <a:off x="5010338" y="1810169"/>
          <a:ext cx="69065" cy="69065"/>
        </a:xfrm>
        <a:prstGeom prst="ellipse">
          <a:avLst/>
        </a:prstGeom>
        <a:solidFill>
          <a:schemeClr val="accent2">
            <a:hueOff val="-831636"/>
            <a:satOff val="-47959"/>
            <a:lumOff val="493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C9F3B-B307-4987-A37C-5E70E9F4A9F0}">
      <dsp:nvSpPr>
        <dsp:cNvPr id="0" name=""/>
        <dsp:cNvSpPr/>
      </dsp:nvSpPr>
      <dsp:spPr>
        <a:xfrm rot="18900000">
          <a:off x="6122704" y="2992957"/>
          <a:ext cx="271315" cy="271315"/>
        </a:xfrm>
        <a:prstGeom prst="teardrop">
          <a:avLst>
            <a:gd name="adj" fmla="val 115000"/>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93887-5795-4B7B-B83F-04BC4E4EE780}">
      <dsp:nvSpPr>
        <dsp:cNvPr id="0" name=""/>
        <dsp:cNvSpPr/>
      </dsp:nvSpPr>
      <dsp:spPr>
        <a:xfrm>
          <a:off x="6152844"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1D5A93D-5B62-4BFE-9FBF-FCFEBFB653CA}">
      <dsp:nvSpPr>
        <dsp:cNvPr id="0" name=""/>
        <dsp:cNvSpPr/>
      </dsp:nvSpPr>
      <dsp:spPr>
        <a:xfrm>
          <a:off x="6450210" y="1844702"/>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Welcome Bishops’ Synod Statement</a:t>
          </a:r>
        </a:p>
      </dsp:txBody>
      <dsp:txXfrm>
        <a:off x="6450210" y="1844702"/>
        <a:ext cx="2019774" cy="1092063"/>
      </dsp:txXfrm>
    </dsp:sp>
    <dsp:sp modelId="{030A3092-896A-44BF-8EDE-0F4507311A75}">
      <dsp:nvSpPr>
        <dsp:cNvPr id="0" name=""/>
        <dsp:cNvSpPr/>
      </dsp:nvSpPr>
      <dsp:spPr>
        <a:xfrm>
          <a:off x="6450210" y="2936766"/>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 Apr. 2021</a:t>
          </a:r>
        </a:p>
      </dsp:txBody>
      <dsp:txXfrm>
        <a:off x="6450210" y="2936766"/>
        <a:ext cx="2019774" cy="383698"/>
      </dsp:txXfrm>
    </dsp:sp>
    <dsp:sp modelId="{E7D8F242-9365-4880-8149-68F622D44000}">
      <dsp:nvSpPr>
        <dsp:cNvPr id="0" name=""/>
        <dsp:cNvSpPr/>
      </dsp:nvSpPr>
      <dsp:spPr>
        <a:xfrm>
          <a:off x="6258361" y="1844702"/>
          <a:ext cx="0" cy="1092063"/>
        </a:xfrm>
        <a:prstGeom prst="line">
          <a:avLst/>
        </a:prstGeom>
        <a:noFill/>
        <a:ln w="12700" cap="flat" cmpd="sng" algn="ctr">
          <a:solidFill>
            <a:schemeClr val="accent2">
              <a:hueOff val="-1039545"/>
              <a:satOff val="-59949"/>
              <a:lumOff val="6163"/>
              <a:alphaOff val="0"/>
            </a:schemeClr>
          </a:solidFill>
          <a:prstDash val="dash"/>
          <a:miter lim="800000"/>
        </a:ln>
        <a:effectLst/>
      </dsp:spPr>
      <dsp:style>
        <a:lnRef idx="1">
          <a:scrgbClr r="0" g="0" b="0"/>
        </a:lnRef>
        <a:fillRef idx="0">
          <a:scrgbClr r="0" g="0" b="0"/>
        </a:fillRef>
        <a:effectRef idx="0">
          <a:scrgbClr r="0" g="0" b="0"/>
        </a:effectRef>
        <a:fontRef idx="minor"/>
      </dsp:style>
    </dsp:sp>
    <dsp:sp modelId="{132DC6E2-88FC-4604-87A2-3869A618F96A}">
      <dsp:nvSpPr>
        <dsp:cNvPr id="0" name=""/>
        <dsp:cNvSpPr/>
      </dsp:nvSpPr>
      <dsp:spPr>
        <a:xfrm>
          <a:off x="6223224" y="1810169"/>
          <a:ext cx="69065" cy="69065"/>
        </a:xfrm>
        <a:prstGeom prst="ellipse">
          <a:avLst/>
        </a:prstGeom>
        <a:solidFill>
          <a:schemeClr val="accent2">
            <a:hueOff val="-1039545"/>
            <a:satOff val="-59949"/>
            <a:lumOff val="616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E338A-5C39-4E36-8621-5684C0F143E4}">
      <dsp:nvSpPr>
        <dsp:cNvPr id="0" name=""/>
        <dsp:cNvSpPr/>
      </dsp:nvSpPr>
      <dsp:spPr>
        <a:xfrm rot="8100000">
          <a:off x="7335590" y="425131"/>
          <a:ext cx="271315" cy="271315"/>
        </a:xfrm>
        <a:prstGeom prst="teardrop">
          <a:avLst>
            <a:gd name="adj" fmla="val 115000"/>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263AB-5BD5-4484-A5C8-897AA5D162BD}">
      <dsp:nvSpPr>
        <dsp:cNvPr id="0" name=""/>
        <dsp:cNvSpPr/>
      </dsp:nvSpPr>
      <dsp:spPr>
        <a:xfrm>
          <a:off x="7365731"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615E92-79E3-4D36-8362-CE07DBAC9114}">
      <dsp:nvSpPr>
        <dsp:cNvPr id="0" name=""/>
        <dsp:cNvSpPr/>
      </dsp:nvSpPr>
      <dsp:spPr>
        <a:xfrm>
          <a:off x="7663097" y="752638"/>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Sacramental Preparation in Schools</a:t>
          </a:r>
        </a:p>
      </dsp:txBody>
      <dsp:txXfrm>
        <a:off x="7663097" y="752638"/>
        <a:ext cx="2019774" cy="1092063"/>
      </dsp:txXfrm>
    </dsp:sp>
    <dsp:sp modelId="{996B7C34-9BC2-4B83-A1BF-D8C9DD60AFA2}">
      <dsp:nvSpPr>
        <dsp:cNvPr id="0" name=""/>
        <dsp:cNvSpPr/>
      </dsp:nvSpPr>
      <dsp:spPr>
        <a:xfrm>
          <a:off x="7663097" y="368940"/>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8 Aug. 2021</a:t>
          </a:r>
        </a:p>
      </dsp:txBody>
      <dsp:txXfrm>
        <a:off x="7663097" y="368940"/>
        <a:ext cx="2019774" cy="383698"/>
      </dsp:txXfrm>
    </dsp:sp>
    <dsp:sp modelId="{D6201658-09A9-4A3F-BB3C-60FA7D612DF4}">
      <dsp:nvSpPr>
        <dsp:cNvPr id="0" name=""/>
        <dsp:cNvSpPr/>
      </dsp:nvSpPr>
      <dsp:spPr>
        <a:xfrm>
          <a:off x="7471248" y="752638"/>
          <a:ext cx="0" cy="1092063"/>
        </a:xfrm>
        <a:prstGeom prst="line">
          <a:avLst/>
        </a:prstGeom>
        <a:noFill/>
        <a:ln w="12700" cap="flat" cmpd="sng" algn="ctr">
          <a:solidFill>
            <a:schemeClr val="accent2">
              <a:hueOff val="-1247454"/>
              <a:satOff val="-71938"/>
              <a:lumOff val="7395"/>
              <a:alphaOff val="0"/>
            </a:schemeClr>
          </a:solidFill>
          <a:prstDash val="dash"/>
          <a:miter lim="800000"/>
        </a:ln>
        <a:effectLst/>
      </dsp:spPr>
      <dsp:style>
        <a:lnRef idx="1">
          <a:scrgbClr r="0" g="0" b="0"/>
        </a:lnRef>
        <a:fillRef idx="0">
          <a:scrgbClr r="0" g="0" b="0"/>
        </a:fillRef>
        <a:effectRef idx="0">
          <a:scrgbClr r="0" g="0" b="0"/>
        </a:effectRef>
        <a:fontRef idx="minor"/>
      </dsp:style>
    </dsp:sp>
    <dsp:sp modelId="{1A7B725B-D088-4EDC-BABC-6E339D5652E1}">
      <dsp:nvSpPr>
        <dsp:cNvPr id="0" name=""/>
        <dsp:cNvSpPr/>
      </dsp:nvSpPr>
      <dsp:spPr>
        <a:xfrm>
          <a:off x="7436111" y="1810169"/>
          <a:ext cx="69065" cy="69065"/>
        </a:xfrm>
        <a:prstGeom prst="ellipse">
          <a:avLst/>
        </a:prstGeom>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7D099-C60E-4270-8AE0-9B3109B89D58}">
      <dsp:nvSpPr>
        <dsp:cNvPr id="0" name=""/>
        <dsp:cNvSpPr/>
      </dsp:nvSpPr>
      <dsp:spPr>
        <a:xfrm rot="18900000">
          <a:off x="8548477" y="2992957"/>
          <a:ext cx="271315" cy="271315"/>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FE5D6-407D-49AE-A08A-3127293F1594}">
      <dsp:nvSpPr>
        <dsp:cNvPr id="0" name=""/>
        <dsp:cNvSpPr/>
      </dsp:nvSpPr>
      <dsp:spPr>
        <a:xfrm>
          <a:off x="8578618"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DEDC8D-D3EB-42EB-A80A-23CAFED9439A}">
      <dsp:nvSpPr>
        <dsp:cNvPr id="0" name=""/>
        <dsp:cNvSpPr/>
      </dsp:nvSpPr>
      <dsp:spPr>
        <a:xfrm>
          <a:off x="8875984" y="1844702"/>
          <a:ext cx="2019774"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Priests’ Complaints about Bishops</a:t>
          </a:r>
        </a:p>
      </dsp:txBody>
      <dsp:txXfrm>
        <a:off x="8875984" y="1844702"/>
        <a:ext cx="2019774" cy="1092063"/>
      </dsp:txXfrm>
    </dsp:sp>
    <dsp:sp modelId="{B97066ED-332D-4C13-9D64-3C60CDEBCE6A}">
      <dsp:nvSpPr>
        <dsp:cNvPr id="0" name=""/>
        <dsp:cNvSpPr/>
      </dsp:nvSpPr>
      <dsp:spPr>
        <a:xfrm>
          <a:off x="8875984" y="2936766"/>
          <a:ext cx="2019774"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 Nov. 2021</a:t>
          </a:r>
        </a:p>
      </dsp:txBody>
      <dsp:txXfrm>
        <a:off x="8875984" y="2936766"/>
        <a:ext cx="2019774" cy="383698"/>
      </dsp:txXfrm>
    </dsp:sp>
    <dsp:sp modelId="{FB0058CD-51E6-4AC9-801A-BD0C02FF65DA}">
      <dsp:nvSpPr>
        <dsp:cNvPr id="0" name=""/>
        <dsp:cNvSpPr/>
      </dsp:nvSpPr>
      <dsp:spPr>
        <a:xfrm>
          <a:off x="8684135" y="1844702"/>
          <a:ext cx="0" cy="1092063"/>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F43AF771-46FE-409E-A59A-3D737B471EB5}">
      <dsp:nvSpPr>
        <dsp:cNvPr id="0" name=""/>
        <dsp:cNvSpPr/>
      </dsp:nvSpPr>
      <dsp:spPr>
        <a:xfrm>
          <a:off x="8648998" y="1810169"/>
          <a:ext cx="69065" cy="69065"/>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F1A73-BA3F-4FDE-98C3-0DA572C479EB}">
      <dsp:nvSpPr>
        <dsp:cNvPr id="0" name=""/>
        <dsp:cNvSpPr/>
      </dsp:nvSpPr>
      <dsp:spPr>
        <a:xfrm>
          <a:off x="0" y="1945684"/>
          <a:ext cx="1105509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12ECA34-DE31-4A04-B243-2CD9EADD4F25}">
      <dsp:nvSpPr>
        <dsp:cNvPr id="0" name=""/>
        <dsp:cNvSpPr/>
      </dsp:nvSpPr>
      <dsp:spPr>
        <a:xfrm rot="8100000">
          <a:off x="64425" y="448404"/>
          <a:ext cx="286167" cy="286167"/>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581A5-ACD6-4A32-8419-0017B3A2E7AE}">
      <dsp:nvSpPr>
        <dsp:cNvPr id="0" name=""/>
        <dsp:cNvSpPr/>
      </dsp:nvSpPr>
      <dsp:spPr>
        <a:xfrm>
          <a:off x="96215" y="480194"/>
          <a:ext cx="222586" cy="22258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F690DF-C1F5-4743-8966-B336B4295AB4}">
      <dsp:nvSpPr>
        <dsp:cNvPr id="0" name=""/>
        <dsp:cNvSpPr/>
      </dsp:nvSpPr>
      <dsp:spPr>
        <a:xfrm>
          <a:off x="409860" y="793839"/>
          <a:ext cx="4019061" cy="11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171450" numCol="1" spcCol="1270" anchor="t" anchorCtr="0">
          <a:noAutofit/>
        </a:bodyPr>
        <a:lstStyle/>
        <a:p>
          <a:pPr marL="0" lvl="0" indent="0" algn="l" defTabSz="800100">
            <a:lnSpc>
              <a:spcPct val="90000"/>
            </a:lnSpc>
            <a:spcBef>
              <a:spcPct val="0"/>
            </a:spcBef>
            <a:spcAft>
              <a:spcPct val="35000"/>
            </a:spcAft>
            <a:buNone/>
          </a:pPr>
          <a:r>
            <a:rPr lang="en-US" sz="1800" kern="1200" dirty="0"/>
            <a:t>The ACP responds to recent comments by Bishop Alphonsus Cullinan, Waterford &amp; Lismore</a:t>
          </a:r>
        </a:p>
      </dsp:txBody>
      <dsp:txXfrm>
        <a:off x="409860" y="793839"/>
        <a:ext cx="4019061" cy="1151845"/>
      </dsp:txXfrm>
    </dsp:sp>
    <dsp:sp modelId="{988C8C68-55CC-40D2-93CC-F4D403F73D76}">
      <dsp:nvSpPr>
        <dsp:cNvPr id="0" name=""/>
        <dsp:cNvSpPr/>
      </dsp:nvSpPr>
      <dsp:spPr>
        <a:xfrm>
          <a:off x="409860" y="389136"/>
          <a:ext cx="4019061" cy="4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 Jan. 2022</a:t>
          </a:r>
        </a:p>
      </dsp:txBody>
      <dsp:txXfrm>
        <a:off x="409860" y="389136"/>
        <a:ext cx="4019061" cy="404702"/>
      </dsp:txXfrm>
    </dsp:sp>
    <dsp:sp modelId="{C0CD1737-EA0F-4917-91BF-F2722B2B0C3F}">
      <dsp:nvSpPr>
        <dsp:cNvPr id="0" name=""/>
        <dsp:cNvSpPr/>
      </dsp:nvSpPr>
      <dsp:spPr>
        <a:xfrm>
          <a:off x="207508" y="793839"/>
          <a:ext cx="0" cy="115184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DC1182D-001A-4C0E-9E8B-19DAEAA44F9C}">
      <dsp:nvSpPr>
        <dsp:cNvPr id="0" name=""/>
        <dsp:cNvSpPr/>
      </dsp:nvSpPr>
      <dsp:spPr>
        <a:xfrm>
          <a:off x="170421" y="1909261"/>
          <a:ext cx="72846" cy="728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0C499-B9DE-4568-B476-34F67D9B8704}">
      <dsp:nvSpPr>
        <dsp:cNvPr id="0" name=""/>
        <dsp:cNvSpPr/>
      </dsp:nvSpPr>
      <dsp:spPr>
        <a:xfrm rot="18900000">
          <a:off x="6266962" y="3156797"/>
          <a:ext cx="286167" cy="286167"/>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9D485-E5CF-4581-9F74-87D27ECFCA75}">
      <dsp:nvSpPr>
        <dsp:cNvPr id="0" name=""/>
        <dsp:cNvSpPr/>
      </dsp:nvSpPr>
      <dsp:spPr>
        <a:xfrm>
          <a:off x="6298753" y="3188587"/>
          <a:ext cx="222586" cy="22258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72EEBD-BD5E-4165-AC6E-8E591475DA85}">
      <dsp:nvSpPr>
        <dsp:cNvPr id="0" name=""/>
        <dsp:cNvSpPr/>
      </dsp:nvSpPr>
      <dsp:spPr>
        <a:xfrm>
          <a:off x="6612397" y="1945684"/>
          <a:ext cx="4019061" cy="11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114300" bIns="114300" numCol="1" spcCol="1270" anchor="b" anchorCtr="0">
          <a:noAutofit/>
        </a:bodyPr>
        <a:lstStyle/>
        <a:p>
          <a:pPr marL="0" lvl="0" indent="0" algn="l" defTabSz="800100">
            <a:lnSpc>
              <a:spcPct val="90000"/>
            </a:lnSpc>
            <a:spcBef>
              <a:spcPct val="0"/>
            </a:spcBef>
            <a:spcAft>
              <a:spcPct val="35000"/>
            </a:spcAft>
            <a:buNone/>
          </a:pPr>
          <a:r>
            <a:rPr lang="en-US" sz="1800" kern="1200" dirty="0"/>
            <a:t>The ACP supports the Bishops’ adoption of the synodal pathway</a:t>
          </a:r>
        </a:p>
      </dsp:txBody>
      <dsp:txXfrm>
        <a:off x="6612397" y="1945684"/>
        <a:ext cx="4019061" cy="1151845"/>
      </dsp:txXfrm>
    </dsp:sp>
    <dsp:sp modelId="{A7C696FF-7333-4C02-8F6B-CA3015C12F03}">
      <dsp:nvSpPr>
        <dsp:cNvPr id="0" name=""/>
        <dsp:cNvSpPr/>
      </dsp:nvSpPr>
      <dsp:spPr>
        <a:xfrm>
          <a:off x="6612397" y="3097529"/>
          <a:ext cx="4019061" cy="4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21. July 2022</a:t>
          </a:r>
        </a:p>
      </dsp:txBody>
      <dsp:txXfrm>
        <a:off x="6612397" y="3097529"/>
        <a:ext cx="4019061" cy="404702"/>
      </dsp:txXfrm>
    </dsp:sp>
    <dsp:sp modelId="{47A1DEA1-10A7-471A-84FF-3897D8BB0F61}">
      <dsp:nvSpPr>
        <dsp:cNvPr id="0" name=""/>
        <dsp:cNvSpPr/>
      </dsp:nvSpPr>
      <dsp:spPr>
        <a:xfrm>
          <a:off x="6410046" y="1945684"/>
          <a:ext cx="0" cy="1151845"/>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9D9F3AFF-9A42-4D05-BF3F-6C6A69764E41}">
      <dsp:nvSpPr>
        <dsp:cNvPr id="0" name=""/>
        <dsp:cNvSpPr/>
      </dsp:nvSpPr>
      <dsp:spPr>
        <a:xfrm>
          <a:off x="6372958" y="1909261"/>
          <a:ext cx="72846" cy="72846"/>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F1A73-BA3F-4FDE-98C3-0DA572C479EB}">
      <dsp:nvSpPr>
        <dsp:cNvPr id="0" name=""/>
        <dsp:cNvSpPr/>
      </dsp:nvSpPr>
      <dsp:spPr>
        <a:xfrm>
          <a:off x="0" y="2014236"/>
          <a:ext cx="10944225" cy="0"/>
        </a:xfrm>
        <a:prstGeom prst="line">
          <a:avLst/>
        </a:prstGeom>
        <a:blipFill rotWithShape="0">
          <a:blip xmlns:r="http://schemas.openxmlformats.org/officeDocument/2006/relationships" r:embed="rId1"/>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3F1F9B-4A37-42A1-93D0-64B37D26EE89}">
      <dsp:nvSpPr>
        <dsp:cNvPr id="0" name=""/>
        <dsp:cNvSpPr/>
      </dsp:nvSpPr>
      <dsp:spPr>
        <a:xfrm rot="8100000">
          <a:off x="68272" y="464202"/>
          <a:ext cx="296250" cy="296250"/>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AAF88-1CA8-4AD2-9655-80F765B60AF5}">
      <dsp:nvSpPr>
        <dsp:cNvPr id="0" name=""/>
        <dsp:cNvSpPr/>
      </dsp:nvSpPr>
      <dsp:spPr>
        <a:xfrm>
          <a:off x="101183" y="497113"/>
          <a:ext cx="230428" cy="2304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DA58BC4-4A12-46F2-A007-1A52E9B67C66}">
      <dsp:nvSpPr>
        <dsp:cNvPr id="0" name=""/>
        <dsp:cNvSpPr/>
      </dsp:nvSpPr>
      <dsp:spPr>
        <a:xfrm>
          <a:off x="425878" y="809553"/>
          <a:ext cx="4543939" cy="11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To Bishops - Re: Arbitration Panel</a:t>
          </a:r>
        </a:p>
      </dsp:txBody>
      <dsp:txXfrm>
        <a:off x="425878" y="809553"/>
        <a:ext cx="4543939" cy="1192428"/>
      </dsp:txXfrm>
    </dsp:sp>
    <dsp:sp modelId="{4952DD80-D318-4C62-ABC3-2B20587CF502}">
      <dsp:nvSpPr>
        <dsp:cNvPr id="0" name=""/>
        <dsp:cNvSpPr/>
      </dsp:nvSpPr>
      <dsp:spPr>
        <a:xfrm>
          <a:off x="425878" y="390592"/>
          <a:ext cx="4543939" cy="41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08 March 2022</a:t>
          </a:r>
        </a:p>
      </dsp:txBody>
      <dsp:txXfrm>
        <a:off x="425878" y="390592"/>
        <a:ext cx="4543939" cy="418961"/>
      </dsp:txXfrm>
    </dsp:sp>
    <dsp:sp modelId="{6D530B9E-6C6C-4797-9833-0CBCA30B74D2}">
      <dsp:nvSpPr>
        <dsp:cNvPr id="0" name=""/>
        <dsp:cNvSpPr/>
      </dsp:nvSpPr>
      <dsp:spPr>
        <a:xfrm>
          <a:off x="216398" y="821808"/>
          <a:ext cx="0" cy="119242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59A372C-CCB5-4DC8-9EC0-664CB5BB5357}">
      <dsp:nvSpPr>
        <dsp:cNvPr id="0" name=""/>
        <dsp:cNvSpPr/>
      </dsp:nvSpPr>
      <dsp:spPr>
        <a:xfrm>
          <a:off x="177972" y="1976529"/>
          <a:ext cx="75413" cy="7541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FB2B9-2B58-4F48-8971-CD4281A14CB6}">
      <dsp:nvSpPr>
        <dsp:cNvPr id="0" name=""/>
        <dsp:cNvSpPr/>
      </dsp:nvSpPr>
      <dsp:spPr>
        <a:xfrm rot="8100000">
          <a:off x="3985795" y="411081"/>
          <a:ext cx="296250" cy="296250"/>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F819C-8E63-4C00-85BC-21EC44A1D825}">
      <dsp:nvSpPr>
        <dsp:cNvPr id="0" name=""/>
        <dsp:cNvSpPr/>
      </dsp:nvSpPr>
      <dsp:spPr>
        <a:xfrm rot="10800000">
          <a:off x="4018706" y="443992"/>
          <a:ext cx="230428" cy="2304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EFF9D2-BA33-4653-B463-38E488891465}">
      <dsp:nvSpPr>
        <dsp:cNvPr id="0" name=""/>
        <dsp:cNvSpPr/>
      </dsp:nvSpPr>
      <dsp:spPr>
        <a:xfrm>
          <a:off x="4411068" y="-738878"/>
          <a:ext cx="4543939" cy="11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4411068" y="-738878"/>
        <a:ext cx="4543939" cy="1192428"/>
      </dsp:txXfrm>
    </dsp:sp>
    <dsp:sp modelId="{3B77AC6B-3749-45B3-8049-50BBAB56522F}">
      <dsp:nvSpPr>
        <dsp:cNvPr id="0" name=""/>
        <dsp:cNvSpPr/>
      </dsp:nvSpPr>
      <dsp:spPr>
        <a:xfrm>
          <a:off x="4411068" y="453549"/>
          <a:ext cx="4543939" cy="41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09 August 2022 </a:t>
          </a:r>
        </a:p>
      </dsp:txBody>
      <dsp:txXfrm>
        <a:off x="4411068" y="453549"/>
        <a:ext cx="4543939" cy="418961"/>
      </dsp:txXfrm>
    </dsp:sp>
    <dsp:sp modelId="{87E5DC36-36CC-4865-9150-EC260356FB2C}">
      <dsp:nvSpPr>
        <dsp:cNvPr id="0" name=""/>
        <dsp:cNvSpPr/>
      </dsp:nvSpPr>
      <dsp:spPr>
        <a:xfrm rot="10800000" flipH="1" flipV="1">
          <a:off x="4134905" y="860914"/>
          <a:ext cx="0" cy="1114216"/>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7F90DF6D-A4FE-419A-B70F-1AED060520AE}">
      <dsp:nvSpPr>
        <dsp:cNvPr id="0" name=""/>
        <dsp:cNvSpPr/>
      </dsp:nvSpPr>
      <dsp:spPr>
        <a:xfrm rot="10800000" flipH="1" flipV="1">
          <a:off x="4121919" y="786575"/>
          <a:ext cx="24533" cy="70466"/>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66DA2-8553-4BEB-B834-201473AABF99}">
      <dsp:nvSpPr>
        <dsp:cNvPr id="0" name=""/>
        <dsp:cNvSpPr/>
      </dsp:nvSpPr>
      <dsp:spPr>
        <a:xfrm rot="8100000">
          <a:off x="7554607" y="493211"/>
          <a:ext cx="296250" cy="296250"/>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69007-1747-4999-9C24-329A1E78689F}">
      <dsp:nvSpPr>
        <dsp:cNvPr id="0" name=""/>
        <dsp:cNvSpPr/>
      </dsp:nvSpPr>
      <dsp:spPr>
        <a:xfrm>
          <a:off x="7587518" y="526122"/>
          <a:ext cx="230428" cy="2304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5E1DEF-7BC7-4F04-B599-B71DC143529B}">
      <dsp:nvSpPr>
        <dsp:cNvPr id="0" name=""/>
        <dsp:cNvSpPr/>
      </dsp:nvSpPr>
      <dsp:spPr>
        <a:xfrm>
          <a:off x="8063687" y="821808"/>
          <a:ext cx="2542697" cy="11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ACP write to Bishops again on our Arbitration Panel</a:t>
          </a:r>
        </a:p>
      </dsp:txBody>
      <dsp:txXfrm>
        <a:off x="8063687" y="821808"/>
        <a:ext cx="2542697" cy="1192428"/>
      </dsp:txXfrm>
    </dsp:sp>
    <dsp:sp modelId="{D7F25E07-C420-4A31-97B9-42AC4789CD3B}">
      <dsp:nvSpPr>
        <dsp:cNvPr id="0" name=""/>
        <dsp:cNvSpPr/>
      </dsp:nvSpPr>
      <dsp:spPr>
        <a:xfrm>
          <a:off x="8063687" y="402847"/>
          <a:ext cx="2542697" cy="41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23 August 2022</a:t>
          </a:r>
        </a:p>
      </dsp:txBody>
      <dsp:txXfrm>
        <a:off x="8063687" y="402847"/>
        <a:ext cx="2542697" cy="418961"/>
      </dsp:txXfrm>
    </dsp:sp>
    <dsp:sp modelId="{4A2E59E3-23CE-47EA-8131-5236E3F2CEDD}">
      <dsp:nvSpPr>
        <dsp:cNvPr id="0" name=""/>
        <dsp:cNvSpPr/>
      </dsp:nvSpPr>
      <dsp:spPr>
        <a:xfrm>
          <a:off x="7710512" y="821808"/>
          <a:ext cx="0" cy="1192428"/>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3B791FE1-EDE5-4B25-A8E2-813808F0705E}">
      <dsp:nvSpPr>
        <dsp:cNvPr id="0" name=""/>
        <dsp:cNvSpPr/>
      </dsp:nvSpPr>
      <dsp:spPr>
        <a:xfrm>
          <a:off x="7672086" y="1976529"/>
          <a:ext cx="75413" cy="75413"/>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153D2-C9FA-4C07-9CF9-5D15FDE795E3}">
      <dsp:nvSpPr>
        <dsp:cNvPr id="0" name=""/>
        <dsp:cNvSpPr/>
      </dsp:nvSpPr>
      <dsp:spPr>
        <a:xfrm>
          <a:off x="0" y="100137"/>
          <a:ext cx="6666833"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The ACP is a lean and modest organisation; </a:t>
          </a:r>
          <a:endParaRPr lang="en-US" sz="2500" kern="1200"/>
        </a:p>
      </dsp:txBody>
      <dsp:txXfrm>
        <a:off x="48481" y="148618"/>
        <a:ext cx="6569871" cy="896166"/>
      </dsp:txXfrm>
    </dsp:sp>
    <dsp:sp modelId="{BD947BFC-957B-4595-99E5-201C73E92FF6}">
      <dsp:nvSpPr>
        <dsp:cNvPr id="0" name=""/>
        <dsp:cNvSpPr/>
      </dsp:nvSpPr>
      <dsp:spPr>
        <a:xfrm>
          <a:off x="0" y="1165266"/>
          <a:ext cx="6666833" cy="993128"/>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The ACP has a deep empathy for the wellbeing of priests;</a:t>
          </a:r>
          <a:endParaRPr lang="en-US" sz="2500" kern="1200"/>
        </a:p>
      </dsp:txBody>
      <dsp:txXfrm>
        <a:off x="48481" y="1213747"/>
        <a:ext cx="6569871" cy="896166"/>
      </dsp:txXfrm>
    </dsp:sp>
    <dsp:sp modelId="{BE0F9119-4F94-40E0-B4BF-70C43403F4B4}">
      <dsp:nvSpPr>
        <dsp:cNvPr id="0" name=""/>
        <dsp:cNvSpPr/>
      </dsp:nvSpPr>
      <dsp:spPr>
        <a:xfrm>
          <a:off x="0" y="2230395"/>
          <a:ext cx="6666833" cy="99312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The ACP is an advocate for the needs of priests;</a:t>
          </a:r>
          <a:endParaRPr lang="en-US" sz="2500" kern="1200"/>
        </a:p>
      </dsp:txBody>
      <dsp:txXfrm>
        <a:off x="48481" y="2278876"/>
        <a:ext cx="6569871" cy="896166"/>
      </dsp:txXfrm>
    </dsp:sp>
    <dsp:sp modelId="{7AACA3DD-F5CE-45C6-955A-F7B72F9D4BC8}">
      <dsp:nvSpPr>
        <dsp:cNvPr id="0" name=""/>
        <dsp:cNvSpPr/>
      </dsp:nvSpPr>
      <dsp:spPr>
        <a:xfrm>
          <a:off x="0" y="3295524"/>
          <a:ext cx="6666833" cy="993128"/>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The ACP is an advocate for the full potential of priests in Ireland;</a:t>
          </a:r>
          <a:endParaRPr lang="en-US" sz="2500" kern="1200"/>
        </a:p>
      </dsp:txBody>
      <dsp:txXfrm>
        <a:off x="48481" y="3344005"/>
        <a:ext cx="6569871" cy="896166"/>
      </dsp:txXfrm>
    </dsp:sp>
    <dsp:sp modelId="{5814F08A-B9AB-4435-8FF1-1E50BB1421C6}">
      <dsp:nvSpPr>
        <dsp:cNvPr id="0" name=""/>
        <dsp:cNvSpPr/>
      </dsp:nvSpPr>
      <dsp:spPr>
        <a:xfrm>
          <a:off x="0" y="4360653"/>
          <a:ext cx="6666833" cy="99312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The ACP is constructively trying to forge a future for the Irish Church; </a:t>
          </a:r>
          <a:endParaRPr lang="en-US" sz="2500" kern="1200"/>
        </a:p>
      </dsp:txBody>
      <dsp:txXfrm>
        <a:off x="48481" y="4409134"/>
        <a:ext cx="6569871" cy="896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BC545-F6F6-4A2A-AE30-E7BFD1E0F946}">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08D309-B8D3-48C3-AA84-94EA101E5074}">
      <dsp:nvSpPr>
        <dsp:cNvPr id="0" name=""/>
        <dsp:cNvSpPr/>
      </dsp:nvSpPr>
      <dsp:spPr>
        <a:xfrm>
          <a:off x="0" y="2663"/>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Annual Subscription  of €30;</a:t>
          </a:r>
          <a:endParaRPr lang="en-US" sz="2500" kern="1200"/>
        </a:p>
      </dsp:txBody>
      <dsp:txXfrm>
        <a:off x="0" y="2663"/>
        <a:ext cx="6666833" cy="908098"/>
      </dsp:txXfrm>
    </dsp:sp>
    <dsp:sp modelId="{B3FF018A-A368-4D4E-A491-1D94024BC4D3}">
      <dsp:nvSpPr>
        <dsp:cNvPr id="0" name=""/>
        <dsp:cNvSpPr/>
      </dsp:nvSpPr>
      <dsp:spPr>
        <a:xfrm>
          <a:off x="0" y="910762"/>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6AD8B2-5AAF-4891-88DA-F415EDAA6D4C}">
      <dsp:nvSpPr>
        <dsp:cNvPr id="0" name=""/>
        <dsp:cNvSpPr/>
      </dsp:nvSpPr>
      <dsp:spPr>
        <a:xfrm>
          <a:off x="0" y="910762"/>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Make a once-off donation in accordance with your means;</a:t>
          </a:r>
          <a:endParaRPr lang="en-US" sz="2500" kern="1200"/>
        </a:p>
      </dsp:txBody>
      <dsp:txXfrm>
        <a:off x="0" y="910762"/>
        <a:ext cx="6666833" cy="908098"/>
      </dsp:txXfrm>
    </dsp:sp>
    <dsp:sp modelId="{628AC573-7864-433F-9720-EA3E4BAD11C2}">
      <dsp:nvSpPr>
        <dsp:cNvPr id="0" name=""/>
        <dsp:cNvSpPr/>
      </dsp:nvSpPr>
      <dsp:spPr>
        <a:xfrm>
          <a:off x="0" y="181886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E96DBA-4EB6-4B21-8F33-276D6B416E87}">
      <dsp:nvSpPr>
        <dsp:cNvPr id="0" name=""/>
        <dsp:cNvSpPr/>
      </dsp:nvSpPr>
      <dsp:spPr>
        <a:xfrm>
          <a:off x="0" y="1818861"/>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Complete the Standing Order Form and give regularly ;</a:t>
          </a:r>
          <a:endParaRPr lang="en-US" sz="2500" kern="1200"/>
        </a:p>
      </dsp:txBody>
      <dsp:txXfrm>
        <a:off x="0" y="1818861"/>
        <a:ext cx="6666833" cy="908098"/>
      </dsp:txXfrm>
    </dsp:sp>
    <dsp:sp modelId="{488E3E05-0572-4FA3-AD5B-E85BAEC2C9EE}">
      <dsp:nvSpPr>
        <dsp:cNvPr id="0" name=""/>
        <dsp:cNvSpPr/>
      </dsp:nvSpPr>
      <dsp:spPr>
        <a:xfrm>
          <a:off x="0" y="272696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4DD927-9651-4E27-A67E-A111F8503084}">
      <dsp:nvSpPr>
        <dsp:cNvPr id="0" name=""/>
        <dsp:cNvSpPr/>
      </dsp:nvSpPr>
      <dsp:spPr>
        <a:xfrm>
          <a:off x="0" y="2726960"/>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Become a Patron and offer a €1000 per year in support of ACP Mission;</a:t>
          </a:r>
          <a:endParaRPr lang="en-US" sz="2500" kern="1200"/>
        </a:p>
      </dsp:txBody>
      <dsp:txXfrm>
        <a:off x="0" y="2726960"/>
        <a:ext cx="6666833" cy="908098"/>
      </dsp:txXfrm>
    </dsp:sp>
    <dsp:sp modelId="{C9D63B5A-10DA-4997-A172-C27F9705A029}">
      <dsp:nvSpPr>
        <dsp:cNvPr id="0" name=""/>
        <dsp:cNvSpPr/>
      </dsp:nvSpPr>
      <dsp:spPr>
        <a:xfrm>
          <a:off x="0" y="3635058"/>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FC410E3-4B6E-4840-B976-ADDC08E8441E}">
      <dsp:nvSpPr>
        <dsp:cNvPr id="0" name=""/>
        <dsp:cNvSpPr/>
      </dsp:nvSpPr>
      <dsp:spPr>
        <a:xfrm>
          <a:off x="0" y="3635058"/>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Ask  Potential Supporters to make a Once-Off Donation; </a:t>
          </a:r>
          <a:endParaRPr lang="en-US" sz="2500" kern="1200"/>
        </a:p>
      </dsp:txBody>
      <dsp:txXfrm>
        <a:off x="0" y="3635058"/>
        <a:ext cx="6666833" cy="908098"/>
      </dsp:txXfrm>
    </dsp:sp>
    <dsp:sp modelId="{D5888853-BBF9-4B60-AEFA-18FD5F32D139}">
      <dsp:nvSpPr>
        <dsp:cNvPr id="0" name=""/>
        <dsp:cNvSpPr/>
      </dsp:nvSpPr>
      <dsp:spPr>
        <a:xfrm>
          <a:off x="0" y="4543157"/>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05110E-2E5B-49CD-BCA9-2DF8EE74F1D9}">
      <dsp:nvSpPr>
        <dsp:cNvPr id="0" name=""/>
        <dsp:cNvSpPr/>
      </dsp:nvSpPr>
      <dsp:spPr>
        <a:xfrm>
          <a:off x="0" y="4543157"/>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Ask Potential Patrons to donate a €1,000 per year; </a:t>
          </a:r>
          <a:endParaRPr lang="en-US" sz="2500" kern="1200"/>
        </a:p>
      </dsp:txBody>
      <dsp:txXfrm>
        <a:off x="0" y="4543157"/>
        <a:ext cx="6666833" cy="90809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B40E26-A8AB-43F8-90E3-A5182B2197F1}" type="datetimeFigureOut">
              <a:rPr lang="en-GB" smtClean="0"/>
              <a:t>19/10/2022</a:t>
            </a:fld>
            <a:endParaRPr lang="en-GB"/>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85A0C62-9D28-405A-9656-03C76A110627}" type="slidenum">
              <a:rPr lang="en-GB" smtClean="0"/>
              <a:t>‹#›</a:t>
            </a:fld>
            <a:endParaRPr lang="en-GB"/>
          </a:p>
        </p:txBody>
      </p:sp>
    </p:spTree>
    <p:extLst>
      <p:ext uri="{BB962C8B-B14F-4D97-AF65-F5344CB8AC3E}">
        <p14:creationId xmlns:p14="http://schemas.microsoft.com/office/powerpoint/2010/main" val="29788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5A0C62-9D28-405A-9656-03C76A110627}" type="slidenum">
              <a:rPr lang="en-GB" smtClean="0"/>
              <a:t>93</a:t>
            </a:fld>
            <a:endParaRPr lang="en-GB"/>
          </a:p>
        </p:txBody>
      </p:sp>
    </p:spTree>
    <p:extLst>
      <p:ext uri="{BB962C8B-B14F-4D97-AF65-F5344CB8AC3E}">
        <p14:creationId xmlns:p14="http://schemas.microsoft.com/office/powerpoint/2010/main" val="210901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BC010-5A37-4081-A586-92E5823257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BDAB7120-12FA-47F4-AEA0-6515F81C5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8E7F5478-6F06-400C-BE12-E15001A248E4}"/>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5" name="Fußzeilenplatzhalter 4">
            <a:extLst>
              <a:ext uri="{FF2B5EF4-FFF2-40B4-BE49-F238E27FC236}">
                <a16:creationId xmlns:a16="http://schemas.microsoft.com/office/drawing/2014/main" id="{2FEC52A9-51EF-4B54-AE15-C732FC61AB5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33CBC4CD-E607-4BAE-80A9-DC5A5A70F4BD}"/>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1623700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B29D8-8D56-4F86-BE3A-7D513C942535}"/>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55DDE0B4-F2F2-4978-A1DE-131557B6433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21466BCE-84E5-4223-8883-0EA49033B256}"/>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5" name="Fußzeilenplatzhalter 4">
            <a:extLst>
              <a:ext uri="{FF2B5EF4-FFF2-40B4-BE49-F238E27FC236}">
                <a16:creationId xmlns:a16="http://schemas.microsoft.com/office/drawing/2014/main" id="{DA8A744D-93BF-4869-B055-F1BEBB329E26}"/>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318D3255-736C-4B77-8773-24EF0D076C38}"/>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309448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AA60C0D-453C-48A3-B10E-A0D2A3F09C9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55FC66E2-78F7-489E-B656-BFDB0370474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4743EC3-9100-470F-A136-E8C3A1AB8E57}"/>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5" name="Fußzeilenplatzhalter 4">
            <a:extLst>
              <a:ext uri="{FF2B5EF4-FFF2-40B4-BE49-F238E27FC236}">
                <a16:creationId xmlns:a16="http://schemas.microsoft.com/office/drawing/2014/main" id="{8095B7FE-FF38-4006-B3C6-7A62D4F5603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0C4469D7-0A93-4806-A80C-3CB5F9168B4F}"/>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963828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803B2-F7D4-4C5B-8B2A-151FFFD45042}"/>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7B2BA9B5-5B8B-4815-9E04-99D55D8F68B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E1E67C4E-365A-4EA9-B319-C8111097265C}"/>
              </a:ext>
            </a:extLst>
          </p:cNvPr>
          <p:cNvSpPr>
            <a:spLocks noGrp="1"/>
          </p:cNvSpPr>
          <p:nvPr>
            <p:ph type="dt" sz="half" idx="10"/>
          </p:nvPr>
        </p:nvSpPr>
        <p:spPr/>
        <p:txBody>
          <a:bodyPr/>
          <a:lstStyle/>
          <a:p>
            <a:fld id="{DBE2DF01-F583-4939-B163-4B6143A137D3}" type="datetimeFigureOut">
              <a:rPr lang="en-GB" smtClean="0"/>
              <a:t>19/10/2022</a:t>
            </a:fld>
            <a:endParaRPr lang="en-GB"/>
          </a:p>
        </p:txBody>
      </p:sp>
      <p:sp>
        <p:nvSpPr>
          <p:cNvPr id="5" name="Fußzeilenplatzhalter 4">
            <a:extLst>
              <a:ext uri="{FF2B5EF4-FFF2-40B4-BE49-F238E27FC236}">
                <a16:creationId xmlns:a16="http://schemas.microsoft.com/office/drawing/2014/main" id="{88FA2661-B020-48E5-9984-1D20D4C3CE4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20A07378-C092-4D27-82C3-CDD76B4758ED}"/>
              </a:ext>
            </a:extLst>
          </p:cNvPr>
          <p:cNvSpPr>
            <a:spLocks noGrp="1"/>
          </p:cNvSpPr>
          <p:nvPr>
            <p:ph type="sldNum" sz="quarter" idx="12"/>
          </p:nvPr>
        </p:nvSpPr>
        <p:spPr/>
        <p:txBody>
          <a:bodyPr/>
          <a:lstStyle/>
          <a:p>
            <a:fld id="{27434427-D546-41D3-8A66-E7ADA12F7150}" type="slidenum">
              <a:rPr lang="en-GB" smtClean="0"/>
              <a:t>‹#›</a:t>
            </a:fld>
            <a:endParaRPr lang="en-GB"/>
          </a:p>
        </p:txBody>
      </p:sp>
    </p:spTree>
    <p:extLst>
      <p:ext uri="{BB962C8B-B14F-4D97-AF65-F5344CB8AC3E}">
        <p14:creationId xmlns:p14="http://schemas.microsoft.com/office/powerpoint/2010/main" val="1496210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9EE3C-1188-40EF-A66D-B02322CC4C29}"/>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02052DFB-4373-458F-892C-25BA0009BBC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8A5DAECE-9C63-4836-9BC1-AEACBB9B51C3}"/>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5" name="Fußzeilenplatzhalter 4">
            <a:extLst>
              <a:ext uri="{FF2B5EF4-FFF2-40B4-BE49-F238E27FC236}">
                <a16:creationId xmlns:a16="http://schemas.microsoft.com/office/drawing/2014/main" id="{24D45E4B-E298-4A05-B561-6B6DA7958AF9}"/>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BEA2E642-1C75-472E-8ABD-BAB92D46EDD3}"/>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44094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642AE-702D-46BF-ADB6-A65DB2AC2D8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05452814-C1F2-487B-B82B-68209FEF8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8117496-7546-4A79-95FF-5620CABB5974}"/>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5" name="Fußzeilenplatzhalter 4">
            <a:extLst>
              <a:ext uri="{FF2B5EF4-FFF2-40B4-BE49-F238E27FC236}">
                <a16:creationId xmlns:a16="http://schemas.microsoft.com/office/drawing/2014/main" id="{E5B90BCD-D770-4634-B7CA-145E219D3C17}"/>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326B4A1B-BA89-4287-A3AB-468CD19B842C}"/>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240868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7355F-0966-4C0D-8440-188C157A0FF8}"/>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D5F8D47D-D6C3-4FE7-8E4E-90018D72B7B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DB25F0B6-096F-4DD8-A986-809007C6C39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F4F5D8A3-667C-4326-AF3D-56A44887F5F3}"/>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6" name="Fußzeilenplatzhalter 5">
            <a:extLst>
              <a:ext uri="{FF2B5EF4-FFF2-40B4-BE49-F238E27FC236}">
                <a16:creationId xmlns:a16="http://schemas.microsoft.com/office/drawing/2014/main" id="{16F5DC41-9D2D-45AD-80ED-AB6C3C1BB2CD}"/>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9240583B-4EB4-4B7C-8736-38E9192DCBD8}"/>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1536825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4DB0-F50D-41F7-8FEB-7FF1C4D62DDE}"/>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2FECFC8F-3549-451C-96F7-AA29E0564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2A2C46E-38E7-4D08-B65E-FCCA3039BEE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E47BCA5B-AA98-4EC4-8E5D-A3E852F48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D97DA88-8D99-4168-9168-609AFE82488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CCCB9EA0-EE90-48DD-A7DD-FB2C82073B81}"/>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8" name="Fußzeilenplatzhalter 7">
            <a:extLst>
              <a:ext uri="{FF2B5EF4-FFF2-40B4-BE49-F238E27FC236}">
                <a16:creationId xmlns:a16="http://schemas.microsoft.com/office/drawing/2014/main" id="{D479F087-F9C7-41F3-A2B5-F6135313C6B5}"/>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A7E70821-D06D-4D98-9910-764E0F695832}"/>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3415828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08AC3-3A41-49F6-A67C-9087997B9718}"/>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71E74CF4-C5CD-44A3-B2A9-87A1DF945CED}"/>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4" name="Fußzeilenplatzhalter 3">
            <a:extLst>
              <a:ext uri="{FF2B5EF4-FFF2-40B4-BE49-F238E27FC236}">
                <a16:creationId xmlns:a16="http://schemas.microsoft.com/office/drawing/2014/main" id="{E8882B18-7646-4849-998A-DF631B960C8D}"/>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76FFD336-B6BB-4369-B4E8-54F01439268C}"/>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3750218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15265E7-F605-4561-B0A4-25D562132F18}"/>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3" name="Fußzeilenplatzhalter 2">
            <a:extLst>
              <a:ext uri="{FF2B5EF4-FFF2-40B4-BE49-F238E27FC236}">
                <a16:creationId xmlns:a16="http://schemas.microsoft.com/office/drawing/2014/main" id="{1664A1FF-3D34-4C67-8F51-11FAE03C80B3}"/>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F88D828C-02C0-4232-8672-1E3A98AF9E74}"/>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3937339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5859A-F9A7-440E-816C-F58C761DCEC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12B0BF89-F987-480E-9019-155A5EFA5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8A13E065-12F9-4D08-AA4E-D5A90C612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38B20F-441F-4A8C-99E8-8811F40BAC3A}"/>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6" name="Fußzeilenplatzhalter 5">
            <a:extLst>
              <a:ext uri="{FF2B5EF4-FFF2-40B4-BE49-F238E27FC236}">
                <a16:creationId xmlns:a16="http://schemas.microsoft.com/office/drawing/2014/main" id="{E693D229-9476-4C97-959A-C1447E35AD95}"/>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3650A4E3-E126-4B66-AC99-06D3D6B4667C}"/>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1351381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02FE-0DE4-4100-820E-DB2A7FAF2A3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1F24B2B1-B053-4DF9-BC2A-1B1050804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02B5F2C3-5BA2-4791-8E6F-B68A95799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6BBCD9C-5D58-4436-AF14-FE1FAEB5DCE2}"/>
              </a:ext>
            </a:extLst>
          </p:cNvPr>
          <p:cNvSpPr>
            <a:spLocks noGrp="1"/>
          </p:cNvSpPr>
          <p:nvPr>
            <p:ph type="dt" sz="half" idx="10"/>
          </p:nvPr>
        </p:nvSpPr>
        <p:spPr/>
        <p:txBody>
          <a:bodyPr/>
          <a:lstStyle/>
          <a:p>
            <a:fld id="{0F56EF9C-1F6C-4FC0-817B-07B9176342E5}" type="datetimeFigureOut">
              <a:rPr lang="en-GB" smtClean="0"/>
              <a:t>19/10/2022</a:t>
            </a:fld>
            <a:endParaRPr lang="en-GB"/>
          </a:p>
        </p:txBody>
      </p:sp>
      <p:sp>
        <p:nvSpPr>
          <p:cNvPr id="6" name="Fußzeilenplatzhalter 5">
            <a:extLst>
              <a:ext uri="{FF2B5EF4-FFF2-40B4-BE49-F238E27FC236}">
                <a16:creationId xmlns:a16="http://schemas.microsoft.com/office/drawing/2014/main" id="{78994F93-428A-44E0-B3A0-02925BF11D74}"/>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F466B93C-D335-4F5F-83ED-B78809C41EF1}"/>
              </a:ext>
            </a:extLst>
          </p:cNvPr>
          <p:cNvSpPr>
            <a:spLocks noGrp="1"/>
          </p:cNvSpPr>
          <p:nvPr>
            <p:ph type="sldNum" sz="quarter" idx="12"/>
          </p:nvPr>
        </p:nvSpPr>
        <p:spPr/>
        <p:txBody>
          <a:bodyPr/>
          <a:lstStyle/>
          <a:p>
            <a:fld id="{7CA59A72-A69E-47E6-A835-EEA4D52D4205}" type="slidenum">
              <a:rPr lang="en-GB" smtClean="0"/>
              <a:t>‹#›</a:t>
            </a:fld>
            <a:endParaRPr lang="en-GB"/>
          </a:p>
        </p:txBody>
      </p:sp>
    </p:spTree>
    <p:extLst>
      <p:ext uri="{BB962C8B-B14F-4D97-AF65-F5344CB8AC3E}">
        <p14:creationId xmlns:p14="http://schemas.microsoft.com/office/powerpoint/2010/main" val="3951503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5439AE-8AF5-487E-823F-683D97638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339C495-A582-475C-9366-4D7E38A99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37091514-6E45-4532-8A7C-E5E6FC3C0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6EF9C-1F6C-4FC0-817B-07B9176342E5}" type="datetimeFigureOut">
              <a:rPr lang="en-GB" smtClean="0"/>
              <a:t>19/10/2022</a:t>
            </a:fld>
            <a:endParaRPr lang="en-GB"/>
          </a:p>
        </p:txBody>
      </p:sp>
      <p:sp>
        <p:nvSpPr>
          <p:cNvPr id="5" name="Fußzeilenplatzhalter 4">
            <a:extLst>
              <a:ext uri="{FF2B5EF4-FFF2-40B4-BE49-F238E27FC236}">
                <a16:creationId xmlns:a16="http://schemas.microsoft.com/office/drawing/2014/main" id="{0B1F9A70-88F8-4AE2-8444-DBF701098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a:extLst>
              <a:ext uri="{FF2B5EF4-FFF2-40B4-BE49-F238E27FC236}">
                <a16:creationId xmlns:a16="http://schemas.microsoft.com/office/drawing/2014/main" id="{9AF56D2F-8051-4ECB-9450-11552C5FC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59A72-A69E-47E6-A835-EEA4D52D4205}" type="slidenum">
              <a:rPr lang="en-GB" smtClean="0"/>
              <a:t>‹#›</a:t>
            </a:fld>
            <a:endParaRPr lang="en-GB"/>
          </a:p>
        </p:txBody>
      </p:sp>
    </p:spTree>
    <p:extLst>
      <p:ext uri="{BB962C8B-B14F-4D97-AF65-F5344CB8AC3E}">
        <p14:creationId xmlns:p14="http://schemas.microsoft.com/office/powerpoint/2010/main" val="369053308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E31E84D-4C74-422B-9FBF-1678FEECE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778E3FD2-9010-4455-8EB8-9E2A104BD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52F75B5E-624E-459C-A664-6EB5762CC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2DF01-F583-4939-B163-4B6143A137D3}" type="datetimeFigureOut">
              <a:rPr lang="en-GB" smtClean="0"/>
              <a:t>19/10/2022</a:t>
            </a:fld>
            <a:endParaRPr lang="en-GB"/>
          </a:p>
        </p:txBody>
      </p:sp>
      <p:sp>
        <p:nvSpPr>
          <p:cNvPr id="5" name="Fußzeilenplatzhalter 4">
            <a:extLst>
              <a:ext uri="{FF2B5EF4-FFF2-40B4-BE49-F238E27FC236}">
                <a16:creationId xmlns:a16="http://schemas.microsoft.com/office/drawing/2014/main" id="{F1AE80EC-464A-475A-B0AD-E744C7126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a:extLst>
              <a:ext uri="{FF2B5EF4-FFF2-40B4-BE49-F238E27FC236}">
                <a16:creationId xmlns:a16="http://schemas.microsoft.com/office/drawing/2014/main" id="{EA5E76CD-1C5C-4272-A10A-4CEFAC2FB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34427-D546-41D3-8A66-E7ADA12F7150}" type="slidenum">
              <a:rPr lang="en-GB" smtClean="0"/>
              <a:t>‹#›</a:t>
            </a:fld>
            <a:endParaRPr lang="en-GB"/>
          </a:p>
        </p:txBody>
      </p:sp>
    </p:spTree>
    <p:extLst>
      <p:ext uri="{BB962C8B-B14F-4D97-AF65-F5344CB8AC3E}">
        <p14:creationId xmlns:p14="http://schemas.microsoft.com/office/powerpoint/2010/main" val="455387297"/>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thebluediamondgallery.com/typewriter/a/agenda.html"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jpg"/></Relationships>
</file>

<file path=ppt/slides/_rels/slide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222962&amp;picture=welcome-nautilus-pompilius-text"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synod.va/en/news/the-vademecum-for-the-synod-onsynodality.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3" Type="http://schemas.openxmlformats.org/officeDocument/2006/relationships/hyperlink" Target="https://lthub.ubc.ca/guides/zoom-instructor-guid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hyperlink" Target="https://lthub.ubc.ca/guides/zoom-instructor-guid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hyperlink" Target="https://lthub.ubc.ca/guides/zoom-instructor-guid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343DB57-8067-4981-BB97-C37444F3E7BD}"/>
              </a:ext>
            </a:extLst>
          </p:cNvPr>
          <p:cNvSpPr>
            <a:spLocks noGrp="1"/>
          </p:cNvSpPr>
          <p:nvPr>
            <p:ph type="ctrTitle"/>
          </p:nvPr>
        </p:nvSpPr>
        <p:spPr>
          <a:xfrm>
            <a:off x="1314824" y="735106"/>
            <a:ext cx="10053763" cy="2928470"/>
          </a:xfrm>
        </p:spPr>
        <p:txBody>
          <a:bodyPr anchor="b">
            <a:normAutofit/>
          </a:bodyPr>
          <a:lstStyle/>
          <a:p>
            <a:pPr algn="l"/>
            <a:r>
              <a:rPr lang="de-DE" sz="13800" b="1" dirty="0">
                <a:solidFill>
                  <a:srgbClr val="FFFFFF"/>
                </a:solidFill>
              </a:rPr>
              <a:t>ACP AGM </a:t>
            </a:r>
            <a:endParaRPr lang="en-GB" sz="13800" b="1" dirty="0">
              <a:solidFill>
                <a:srgbClr val="FFFFFF"/>
              </a:solidFill>
            </a:endParaRPr>
          </a:p>
        </p:txBody>
      </p:sp>
      <p:sp>
        <p:nvSpPr>
          <p:cNvPr id="3" name="Untertitel 2">
            <a:extLst>
              <a:ext uri="{FF2B5EF4-FFF2-40B4-BE49-F238E27FC236}">
                <a16:creationId xmlns:a16="http://schemas.microsoft.com/office/drawing/2014/main" id="{3B686007-50F5-41CF-A5DA-26A0E6522A9E}"/>
              </a:ext>
            </a:extLst>
          </p:cNvPr>
          <p:cNvSpPr>
            <a:spLocks noGrp="1"/>
          </p:cNvSpPr>
          <p:nvPr>
            <p:ph type="subTitle" idx="1"/>
          </p:nvPr>
        </p:nvSpPr>
        <p:spPr>
          <a:xfrm>
            <a:off x="1350682" y="4870824"/>
            <a:ext cx="10005951" cy="1458258"/>
          </a:xfrm>
        </p:spPr>
        <p:txBody>
          <a:bodyPr anchor="ctr">
            <a:noAutofit/>
          </a:bodyPr>
          <a:lstStyle/>
          <a:p>
            <a:pPr algn="l"/>
            <a:r>
              <a:rPr lang="de-DE" sz="11500" b="1" dirty="0"/>
              <a:t>2022</a:t>
            </a:r>
            <a:endParaRPr lang="en-GB" sz="11500" b="1" dirty="0"/>
          </a:p>
        </p:txBody>
      </p:sp>
      <p:pic>
        <p:nvPicPr>
          <p:cNvPr id="1026" name="Picture 2" descr="Association of Catholic Priests Ireland - Home | Facebook">
            <a:extLst>
              <a:ext uri="{FF2B5EF4-FFF2-40B4-BE49-F238E27FC236}">
                <a16:creationId xmlns:a16="http://schemas.microsoft.com/office/drawing/2014/main" id="{EB8E7657-085D-4AC9-B17B-7C3FAFFB0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25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94F6B9-785A-47AD-89C1-742B02D730DC}"/>
              </a:ext>
            </a:extLst>
          </p:cNvPr>
          <p:cNvSpPr txBox="1"/>
          <p:nvPr/>
        </p:nvSpPr>
        <p:spPr>
          <a:xfrm>
            <a:off x="1881236" y="1557205"/>
            <a:ext cx="8429527" cy="4270528"/>
          </a:xfrm>
          <a:prstGeom prst="rect">
            <a:avLst/>
          </a:prstGeom>
          <a:noFill/>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Response: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Entrust them to your abiding love.</a:t>
            </a:r>
          </a:p>
          <a:p>
            <a:pPr algn="ct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Those filled with excruciating, unbearable pain</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Persons who lived unknow and lonely lives</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Each person dear to our hearts whom we miss today-</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280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ctr">
              <a:buNone/>
            </a:pPr>
            <a:r>
              <a:rPr lang="en-IE" sz="4400" b="1" dirty="0">
                <a:latin typeface="Calibri" panose="020F0502020204030204" pitchFamily="34" charset="0"/>
                <a:ea typeface="Calibri" panose="020F0502020204030204" pitchFamily="34" charset="0"/>
                <a:cs typeface="Calibri" panose="020F0502020204030204" pitchFamily="34" charset="0"/>
              </a:rPr>
              <a:t>Over 2,100 priests working in Ireland´s 26 dioceses-</a:t>
            </a:r>
          </a:p>
          <a:p>
            <a:pPr marL="0" indent="0" algn="ctr">
              <a:buNone/>
            </a:pPr>
            <a:r>
              <a:rPr lang="en-IE" sz="4400" b="1" dirty="0">
                <a:latin typeface="Calibri" panose="020F0502020204030204" pitchFamily="34" charset="0"/>
                <a:ea typeface="Calibri" panose="020F0502020204030204" pitchFamily="34" charset="0"/>
                <a:cs typeface="Calibri" panose="020F0502020204030204" pitchFamily="34" charset="0"/>
              </a:rPr>
              <a:t> in 1,355 parishes and over 2,650 Churches/ Mass Centres.</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1A69F4CE-455D-A053-E089-C88433E60B54}"/>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73607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just">
              <a:buNone/>
            </a:pPr>
            <a:r>
              <a:rPr lang="en-IE" sz="4800" b="1" dirty="0">
                <a:latin typeface="Calibri" panose="020F0502020204030204" pitchFamily="34" charset="0"/>
                <a:ea typeface="Calibri" panose="020F0502020204030204" pitchFamily="34" charset="0"/>
                <a:cs typeface="Calibri" panose="020F0502020204030204" pitchFamily="34" charset="0"/>
              </a:rPr>
              <a:t>Almost 300 of ‘Working Priests’ are over 75 years old– Almost </a:t>
            </a:r>
            <a:r>
              <a:rPr lang="en-IE" sz="6600" b="1" dirty="0">
                <a:latin typeface="Calibri" panose="020F0502020204030204" pitchFamily="34" charset="0"/>
                <a:ea typeface="Calibri" panose="020F0502020204030204" pitchFamily="34" charset="0"/>
                <a:cs typeface="Calibri" panose="020F0502020204030204" pitchFamily="34" charset="0"/>
              </a:rPr>
              <a:t>15%.</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985B8D2C-2765-CDCA-7208-1F72500FEF64}"/>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1728585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just">
              <a:buNone/>
            </a:pPr>
            <a:endParaRPr lang="en-IE" sz="40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IE" sz="5400" b="1" dirty="0">
                <a:latin typeface="Calibri" panose="020F0502020204030204" pitchFamily="34" charset="0"/>
                <a:ea typeface="Calibri" panose="020F0502020204030204" pitchFamily="34" charset="0"/>
                <a:cs typeface="Calibri" panose="020F0502020204030204" pitchFamily="34" charset="0"/>
              </a:rPr>
              <a:t>Almost 550 ‘Working Priests’ are due to retire in 15 years = more than </a:t>
            </a:r>
            <a:r>
              <a:rPr lang="en-IE" sz="5400" b="1" u="sng" dirty="0">
                <a:latin typeface="Calibri" panose="020F0502020204030204" pitchFamily="34" charset="0"/>
                <a:ea typeface="Calibri" panose="020F0502020204030204" pitchFamily="34" charset="0"/>
                <a:cs typeface="Calibri" panose="020F0502020204030204" pitchFamily="34" charset="0"/>
              </a:rPr>
              <a:t>a quarter. </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985B8D2C-2765-CDCA-7208-1F72500FEF64}"/>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284599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just">
              <a:buNone/>
            </a:pPr>
            <a:endParaRPr lang="en-IE" sz="4000" b="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IE" sz="4000" b="1" dirty="0">
                <a:latin typeface="Calibri" panose="020F0502020204030204" pitchFamily="34" charset="0"/>
                <a:ea typeface="Calibri" panose="020F0502020204030204" pitchFamily="34" charset="0"/>
                <a:cs typeface="Calibri" panose="020F0502020204030204" pitchFamily="34" charset="0"/>
              </a:rPr>
              <a:t> </a:t>
            </a:r>
            <a:r>
              <a:rPr lang="en-IE" sz="6000" b="1" dirty="0">
                <a:latin typeface="Calibri" panose="020F0502020204030204" pitchFamily="34" charset="0"/>
                <a:ea typeface="Calibri" panose="020F0502020204030204" pitchFamily="34" charset="0"/>
                <a:cs typeface="Calibri" panose="020F0502020204030204" pitchFamily="34" charset="0"/>
              </a:rPr>
              <a:t>How will these ‘Working Priests’ be replaced? </a:t>
            </a:r>
            <a:endParaRPr lang="en-IE"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985B8D2C-2765-CDCA-7208-1F72500FEF64}"/>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3696604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just">
              <a:buNone/>
            </a:pPr>
            <a:endParaRPr lang="en-IE" sz="4000" b="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IE" sz="4000" b="1" dirty="0">
                <a:latin typeface="Calibri" panose="020F0502020204030204" pitchFamily="34" charset="0"/>
                <a:ea typeface="Calibri" panose="020F0502020204030204" pitchFamily="34" charset="0"/>
                <a:cs typeface="Calibri" panose="020F0502020204030204" pitchFamily="34" charset="0"/>
              </a:rPr>
              <a:t> </a:t>
            </a:r>
            <a:r>
              <a:rPr lang="en-IE" sz="6000" b="1" dirty="0">
                <a:latin typeface="Calibri" panose="020F0502020204030204" pitchFamily="34" charset="0"/>
                <a:ea typeface="Calibri" panose="020F0502020204030204" pitchFamily="34" charset="0"/>
                <a:cs typeface="Calibri" panose="020F0502020204030204" pitchFamily="34" charset="0"/>
              </a:rPr>
              <a:t>MAYNOOTH HAS AROUND 50 Clerical Students! </a:t>
            </a:r>
            <a:endParaRPr lang="en-IE"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985B8D2C-2765-CDCA-7208-1F72500FEF64}"/>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1410587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174172"/>
            <a:ext cx="6555347" cy="6021356"/>
          </a:xfrm>
        </p:spPr>
        <p:txBody>
          <a:bodyPr anchor="ctr">
            <a:normAutofit/>
          </a:bodyPr>
          <a:lstStyle/>
          <a:p>
            <a:pPr marL="0" indent="0" algn="ctr">
              <a:buNone/>
            </a:pPr>
            <a:r>
              <a:rPr lang="en-IE" sz="6600" b="1" dirty="0">
                <a:latin typeface="Calibri" panose="020F0502020204030204" pitchFamily="34" charset="0"/>
                <a:ea typeface="Calibri" panose="020F0502020204030204" pitchFamily="34" charset="0"/>
                <a:cs typeface="Calibri" panose="020F0502020204030204" pitchFamily="34" charset="0"/>
              </a:rPr>
              <a:t>Just over 50 of the 2,100 ‘Working Priests’  are under 40 years old= </a:t>
            </a:r>
            <a:r>
              <a:rPr lang="en-IE" sz="6600" b="1" u="sng" dirty="0">
                <a:latin typeface="Calibri" panose="020F0502020204030204" pitchFamily="34" charset="0"/>
                <a:ea typeface="Calibri" panose="020F0502020204030204" pitchFamily="34" charset="0"/>
                <a:cs typeface="Calibri" panose="020F0502020204030204" pitchFamily="34" charset="0"/>
              </a:rPr>
              <a:t>less than 2.5%</a:t>
            </a:r>
          </a:p>
          <a:p>
            <a:pPr marL="0" indent="0" algn="just">
              <a:buNone/>
            </a:pPr>
            <a:endParaRPr lang="en-IE"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6C23517E-A29E-67BA-9803-3881D1A8B708}"/>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4232867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ctr">
              <a:buNone/>
            </a:pPr>
            <a:r>
              <a:rPr lang="en-IE" sz="6000" b="1" dirty="0">
                <a:latin typeface="Calibri" panose="020F0502020204030204" pitchFamily="34" charset="0"/>
                <a:ea typeface="Calibri" panose="020F0502020204030204" pitchFamily="34" charset="0"/>
                <a:cs typeface="Calibri" panose="020F0502020204030204" pitchFamily="34" charset="0"/>
              </a:rPr>
              <a:t>Almost 190 (9%) ‘Working Priests’ are from outside the diocese they work in- most are from abroad.</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6C23517E-A29E-67BA-9803-3881D1A8B708}"/>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3323236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ctr">
              <a:buNone/>
            </a:pPr>
            <a:r>
              <a:rPr lang="en-IE" sz="6000" b="1" dirty="0">
                <a:latin typeface="Calibri" panose="020F0502020204030204" pitchFamily="34" charset="0"/>
                <a:ea typeface="Calibri" panose="020F0502020204030204" pitchFamily="34" charset="0"/>
                <a:cs typeface="Calibri" panose="020F0502020204030204" pitchFamily="34" charset="0"/>
              </a:rPr>
              <a:t>Around 45 priests are out of ministry for various reasons.</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4D5835D-FD61-A360-438F-3F206B34F5C2}"/>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2561010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ctr">
              <a:buNone/>
            </a:pPr>
            <a:r>
              <a:rPr lang="en-IE" sz="6000" b="1" dirty="0">
                <a:latin typeface="Calibri" panose="020F0502020204030204" pitchFamily="34" charset="0"/>
                <a:ea typeface="Calibri" panose="020F0502020204030204" pitchFamily="34" charset="0"/>
                <a:cs typeface="Calibri" panose="020F0502020204030204" pitchFamily="34" charset="0"/>
              </a:rPr>
              <a:t>There are</a:t>
            </a:r>
          </a:p>
          <a:p>
            <a:pPr marL="0" indent="0" algn="ctr">
              <a:buNone/>
            </a:pPr>
            <a:r>
              <a:rPr lang="en-IE" sz="6000" b="1" dirty="0">
                <a:latin typeface="Calibri" panose="020F0502020204030204" pitchFamily="34" charset="0"/>
                <a:ea typeface="Calibri" panose="020F0502020204030204" pitchFamily="34" charset="0"/>
                <a:cs typeface="Calibri" panose="020F0502020204030204" pitchFamily="34" charset="0"/>
              </a:rPr>
              <a:t>115 permanent deacons – all male!</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4D5835D-FD61-A360-438F-3F206B34F5C2}"/>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1378498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lgn="ctr">
              <a:buNone/>
            </a:pPr>
            <a:r>
              <a:rPr lang="en-IE" sz="6000" b="1" dirty="0">
                <a:latin typeface="Calibri" panose="020F0502020204030204" pitchFamily="34" charset="0"/>
                <a:ea typeface="Calibri" panose="020F0502020204030204" pitchFamily="34" charset="0"/>
                <a:cs typeface="Calibri" panose="020F0502020204030204" pitchFamily="34" charset="0"/>
              </a:rPr>
              <a:t>The Irish Catholic Church at a Glance:</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BB01DEDD-8712-2C65-63C2-3F66DC9A041D}"/>
              </a:ext>
            </a:extLst>
          </p:cNvPr>
          <p:cNvPicPr>
            <a:picLocks noChangeAspect="1"/>
          </p:cNvPicPr>
          <p:nvPr/>
        </p:nvPicPr>
        <p:blipFill>
          <a:blip r:embed="rId3">
            <a:lum bright="70000" contrast="-70000"/>
          </a:blip>
          <a:stretch>
            <a:fillRect/>
          </a:stretch>
        </p:blipFill>
        <p:spPr>
          <a:xfrm>
            <a:off x="97519" y="1596880"/>
            <a:ext cx="3803454" cy="3803454"/>
          </a:xfrm>
          <a:prstGeom prst="rect">
            <a:avLst/>
          </a:prstGeom>
          <a:ln>
            <a:noFill/>
          </a:ln>
        </p:spPr>
      </p:pic>
    </p:spTree>
    <p:extLst>
      <p:ext uri="{BB962C8B-B14F-4D97-AF65-F5344CB8AC3E}">
        <p14:creationId xmlns:p14="http://schemas.microsoft.com/office/powerpoint/2010/main" val="577921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4000" r="-4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0D151-8426-41B7-AF44-F96259804C98}"/>
              </a:ext>
            </a:extLst>
          </p:cNvPr>
          <p:cNvSpPr>
            <a:spLocks noGrp="1"/>
          </p:cNvSpPr>
          <p:nvPr>
            <p:ph type="title"/>
          </p:nvPr>
        </p:nvSpPr>
        <p:spPr>
          <a:xfrm>
            <a:off x="838200" y="365126"/>
            <a:ext cx="10515600" cy="107486"/>
          </a:xfrm>
        </p:spPr>
        <p:txBody>
          <a:bodyPr>
            <a:normAutofit fontScale="90000"/>
          </a:bodyPr>
          <a:lstStyle/>
          <a:p>
            <a:r>
              <a:rPr lang="de-DE" dirty="0"/>
              <a:t>	</a:t>
            </a:r>
            <a:endParaRPr lang="en-GB" dirty="0"/>
          </a:p>
        </p:txBody>
      </p:sp>
      <p:sp>
        <p:nvSpPr>
          <p:cNvPr id="3" name="Inhaltsplatzhalter 2">
            <a:extLst>
              <a:ext uri="{FF2B5EF4-FFF2-40B4-BE49-F238E27FC236}">
                <a16:creationId xmlns:a16="http://schemas.microsoft.com/office/drawing/2014/main" id="{BEBBD60C-17DA-4D29-9815-9A6CBD29D805}"/>
              </a:ext>
            </a:extLst>
          </p:cNvPr>
          <p:cNvSpPr>
            <a:spLocks noGrp="1"/>
          </p:cNvSpPr>
          <p:nvPr>
            <p:ph idx="1"/>
          </p:nvPr>
        </p:nvSpPr>
        <p:spPr/>
        <p:txBody>
          <a:bodyPr>
            <a:normAutofit/>
          </a:bodyPr>
          <a:lstStyle/>
          <a:p>
            <a:pPr marL="0" indent="0">
              <a:buNone/>
            </a:pPr>
            <a:r>
              <a:rPr lang="de-DE" sz="4000" b="1" dirty="0"/>
              <a:t>We turn to you- Comforter and Sustainer of Hope. </a:t>
            </a:r>
            <a:r>
              <a:rPr lang="de-DE" sz="4000" b="1" dirty="0" err="1"/>
              <a:t>We</a:t>
            </a:r>
            <a:r>
              <a:rPr lang="de-DE" sz="4000" b="1" dirty="0"/>
              <a:t> </a:t>
            </a:r>
            <a:r>
              <a:rPr lang="de-DE" sz="4000" b="1" dirty="0" err="1"/>
              <a:t>remember</a:t>
            </a:r>
            <a:r>
              <a:rPr lang="de-DE" sz="4000" b="1" dirty="0"/>
              <a:t> </a:t>
            </a:r>
            <a:r>
              <a:rPr lang="de-DE" sz="4000" b="1" dirty="0" err="1"/>
              <a:t>the</a:t>
            </a:r>
            <a:r>
              <a:rPr lang="de-DE" sz="4000" b="1" dirty="0"/>
              <a:t> </a:t>
            </a:r>
            <a:r>
              <a:rPr lang="de-DE" sz="4000" b="1" dirty="0" err="1"/>
              <a:t>presence</a:t>
            </a:r>
            <a:r>
              <a:rPr lang="de-DE" sz="4000" b="1" dirty="0"/>
              <a:t> </a:t>
            </a:r>
            <a:r>
              <a:rPr lang="de-DE" sz="4000" b="1" dirty="0" err="1"/>
              <a:t>of</a:t>
            </a:r>
            <a:r>
              <a:rPr lang="de-DE" sz="4000" b="1" dirty="0"/>
              <a:t> </a:t>
            </a:r>
            <a:r>
              <a:rPr lang="de-DE" sz="4000" b="1" dirty="0" err="1"/>
              <a:t>those</a:t>
            </a:r>
            <a:r>
              <a:rPr lang="de-DE" sz="4000" b="1" dirty="0"/>
              <a:t> </a:t>
            </a:r>
            <a:r>
              <a:rPr lang="de-DE" sz="4000" b="1" dirty="0" err="1"/>
              <a:t>we</a:t>
            </a:r>
            <a:r>
              <a:rPr lang="de-DE" sz="4000" b="1" dirty="0"/>
              <a:t> </a:t>
            </a:r>
            <a:r>
              <a:rPr lang="de-DE" sz="4000" b="1" dirty="0" err="1"/>
              <a:t>knew</a:t>
            </a:r>
            <a:r>
              <a:rPr lang="de-DE" sz="4000" b="1" dirty="0"/>
              <a:t>. Once more we entrust them to your abiding love, praying for their peace and ours, too. </a:t>
            </a:r>
            <a:endParaRPr lang="en-GB" sz="4000" b="1" dirty="0"/>
          </a:p>
        </p:txBody>
      </p:sp>
    </p:spTree>
    <p:extLst>
      <p:ext uri="{BB962C8B-B14F-4D97-AF65-F5344CB8AC3E}">
        <p14:creationId xmlns:p14="http://schemas.microsoft.com/office/powerpoint/2010/main" val="325134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nhaltsplatzhalter 14">
            <a:extLst>
              <a:ext uri="{FF2B5EF4-FFF2-40B4-BE49-F238E27FC236}">
                <a16:creationId xmlns:a16="http://schemas.microsoft.com/office/drawing/2014/main" id="{45317E3D-F5EE-D921-76F7-CE8E1E863912}"/>
              </a:ext>
            </a:extLst>
          </p:cNvPr>
          <p:cNvPicPr>
            <a:picLocks noGrp="1" noChangeAspect="1"/>
          </p:cNvPicPr>
          <p:nvPr>
            <p:ph idx="1"/>
          </p:nvPr>
        </p:nvPicPr>
        <p:blipFill>
          <a:blip r:embed="rId2"/>
          <a:stretch>
            <a:fillRect/>
          </a:stretch>
        </p:blipFill>
        <p:spPr>
          <a:xfrm>
            <a:off x="4906795" y="4413714"/>
            <a:ext cx="1551655" cy="1551655"/>
          </a:xfrm>
          <a:prstGeom prst="rect">
            <a:avLst/>
          </a:prstGeom>
        </p:spPr>
      </p:pic>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Grafik 8" descr="Balkendiagramm mit Abwärtstrend mit einfarbiger Füllung">
            <a:extLst>
              <a:ext uri="{FF2B5EF4-FFF2-40B4-BE49-F238E27FC236}">
                <a16:creationId xmlns:a16="http://schemas.microsoft.com/office/drawing/2014/main" id="{6A27B092-ED43-0A70-28DD-D6959BE946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554" y="2326566"/>
            <a:ext cx="2517053" cy="2517053"/>
          </a:xfrm>
          <a:prstGeom prst="rect">
            <a:avLst/>
          </a:prstGeom>
        </p:spPr>
      </p:pic>
      <p:pic>
        <p:nvPicPr>
          <p:cNvPr id="1026" name="Picture 2" descr="Gemeinde - Kostenlose grundeigentum Icons">
            <a:extLst>
              <a:ext uri="{FF2B5EF4-FFF2-40B4-BE49-F238E27FC236}">
                <a16:creationId xmlns:a16="http://schemas.microsoft.com/office/drawing/2014/main" id="{64CE187A-512A-E77B-794A-4488BB4878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054" y="1175571"/>
            <a:ext cx="750838" cy="750838"/>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a:extLst>
              <a:ext uri="{FF2B5EF4-FFF2-40B4-BE49-F238E27FC236}">
                <a16:creationId xmlns:a16="http://schemas.microsoft.com/office/drawing/2014/main" id="{51975627-FA20-C57E-8D74-3CCA16D2D79F}"/>
              </a:ext>
            </a:extLst>
          </p:cNvPr>
          <p:cNvPicPr>
            <a:picLocks noChangeAspect="1"/>
          </p:cNvPicPr>
          <p:nvPr/>
        </p:nvPicPr>
        <p:blipFill>
          <a:blip r:embed="rId7"/>
          <a:stretch>
            <a:fillRect/>
          </a:stretch>
        </p:blipFill>
        <p:spPr>
          <a:xfrm>
            <a:off x="5742657" y="1219210"/>
            <a:ext cx="750838" cy="750838"/>
          </a:xfrm>
          <a:prstGeom prst="rect">
            <a:avLst/>
          </a:prstGeom>
        </p:spPr>
      </p:pic>
      <p:pic>
        <p:nvPicPr>
          <p:cNvPr id="19" name="Grafik 18">
            <a:extLst>
              <a:ext uri="{FF2B5EF4-FFF2-40B4-BE49-F238E27FC236}">
                <a16:creationId xmlns:a16="http://schemas.microsoft.com/office/drawing/2014/main" id="{2B62BB10-4392-B8D4-20B8-387AB445D287}"/>
              </a:ext>
            </a:extLst>
          </p:cNvPr>
          <p:cNvPicPr>
            <a:picLocks noChangeAspect="1"/>
          </p:cNvPicPr>
          <p:nvPr/>
        </p:nvPicPr>
        <p:blipFill>
          <a:blip r:embed="rId8"/>
          <a:stretch>
            <a:fillRect/>
          </a:stretch>
        </p:blipFill>
        <p:spPr>
          <a:xfrm>
            <a:off x="4905054" y="2501739"/>
            <a:ext cx="1470494" cy="1466316"/>
          </a:xfrm>
          <a:prstGeom prst="rect">
            <a:avLst/>
          </a:prstGeom>
        </p:spPr>
      </p:pic>
      <p:sp>
        <p:nvSpPr>
          <p:cNvPr id="21" name="Textfeld 20">
            <a:extLst>
              <a:ext uri="{FF2B5EF4-FFF2-40B4-BE49-F238E27FC236}">
                <a16:creationId xmlns:a16="http://schemas.microsoft.com/office/drawing/2014/main" id="{2CA36478-3D48-F9AB-212B-BFF3D7A6FF37}"/>
              </a:ext>
            </a:extLst>
          </p:cNvPr>
          <p:cNvSpPr txBox="1"/>
          <p:nvPr/>
        </p:nvSpPr>
        <p:spPr>
          <a:xfrm>
            <a:off x="8468230" y="1142761"/>
            <a:ext cx="1346967" cy="707886"/>
          </a:xfrm>
          <a:prstGeom prst="rect">
            <a:avLst/>
          </a:prstGeom>
          <a:noFill/>
        </p:spPr>
        <p:txBody>
          <a:bodyPr wrap="square" rtlCol="0">
            <a:spAutoFit/>
          </a:bodyPr>
          <a:lstStyle/>
          <a:p>
            <a:r>
              <a:rPr lang="de-DE" sz="4000" b="1" dirty="0"/>
              <a:t>1,355</a:t>
            </a:r>
            <a:endParaRPr lang="en-IE" sz="4000" b="1" dirty="0"/>
          </a:p>
        </p:txBody>
      </p:sp>
      <p:sp>
        <p:nvSpPr>
          <p:cNvPr id="22" name="Textfeld 21">
            <a:extLst>
              <a:ext uri="{FF2B5EF4-FFF2-40B4-BE49-F238E27FC236}">
                <a16:creationId xmlns:a16="http://schemas.microsoft.com/office/drawing/2014/main" id="{8C89E1E4-26B0-DF16-B9A0-552F191FCCC9}"/>
              </a:ext>
            </a:extLst>
          </p:cNvPr>
          <p:cNvSpPr txBox="1"/>
          <p:nvPr/>
        </p:nvSpPr>
        <p:spPr>
          <a:xfrm>
            <a:off x="8468230" y="2868350"/>
            <a:ext cx="1351652" cy="707886"/>
          </a:xfrm>
          <a:prstGeom prst="rect">
            <a:avLst/>
          </a:prstGeom>
          <a:noFill/>
        </p:spPr>
        <p:txBody>
          <a:bodyPr wrap="none" rtlCol="0">
            <a:spAutoFit/>
          </a:bodyPr>
          <a:lstStyle/>
          <a:p>
            <a:r>
              <a:rPr lang="de-DE" sz="4000" b="1" dirty="0"/>
              <a:t>2,652</a:t>
            </a:r>
            <a:endParaRPr lang="en-IE" sz="4000" b="1" dirty="0"/>
          </a:p>
        </p:txBody>
      </p:sp>
      <p:sp>
        <p:nvSpPr>
          <p:cNvPr id="23" name="Textfeld 22">
            <a:extLst>
              <a:ext uri="{FF2B5EF4-FFF2-40B4-BE49-F238E27FC236}">
                <a16:creationId xmlns:a16="http://schemas.microsoft.com/office/drawing/2014/main" id="{7038A45E-5411-0EA3-C1B6-7783FA921B6C}"/>
              </a:ext>
            </a:extLst>
          </p:cNvPr>
          <p:cNvSpPr txBox="1"/>
          <p:nvPr/>
        </p:nvSpPr>
        <p:spPr>
          <a:xfrm>
            <a:off x="8468230" y="4775441"/>
            <a:ext cx="1351652" cy="707886"/>
          </a:xfrm>
          <a:prstGeom prst="rect">
            <a:avLst/>
          </a:prstGeom>
          <a:noFill/>
        </p:spPr>
        <p:txBody>
          <a:bodyPr wrap="none" rtlCol="0">
            <a:spAutoFit/>
          </a:bodyPr>
          <a:lstStyle/>
          <a:p>
            <a:r>
              <a:rPr lang="de-DE" sz="4000" b="1" dirty="0"/>
              <a:t>2,116</a:t>
            </a:r>
            <a:endParaRPr lang="en-IE" sz="4000" b="1" dirty="0"/>
          </a:p>
        </p:txBody>
      </p:sp>
    </p:spTree>
    <p:extLst>
      <p:ext uri="{BB962C8B-B14F-4D97-AF65-F5344CB8AC3E}">
        <p14:creationId xmlns:p14="http://schemas.microsoft.com/office/powerpoint/2010/main" val="3038035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Grafik 8" descr="Balkendiagramm mit Abwärtstrend mit einfarbiger Füllung">
            <a:extLst>
              <a:ext uri="{FF2B5EF4-FFF2-40B4-BE49-F238E27FC236}">
                <a16:creationId xmlns:a16="http://schemas.microsoft.com/office/drawing/2014/main" id="{6A27B092-ED43-0A70-28DD-D6959BE94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554" y="2326566"/>
            <a:ext cx="2517053" cy="2517053"/>
          </a:xfrm>
          <a:prstGeom prst="rect">
            <a:avLst/>
          </a:prstGeom>
        </p:spPr>
      </p:pic>
      <p:graphicFrame>
        <p:nvGraphicFramePr>
          <p:cNvPr id="32" name="Tabelle 32">
            <a:extLst>
              <a:ext uri="{FF2B5EF4-FFF2-40B4-BE49-F238E27FC236}">
                <a16:creationId xmlns:a16="http://schemas.microsoft.com/office/drawing/2014/main" id="{4A18A4FB-0D39-6CB7-2C4B-0BDB2070D7EA}"/>
              </a:ext>
            </a:extLst>
          </p:cNvPr>
          <p:cNvGraphicFramePr>
            <a:graphicFrameLocks noGrp="1"/>
          </p:cNvGraphicFramePr>
          <p:nvPr>
            <p:extLst>
              <p:ext uri="{D42A27DB-BD31-4B8C-83A1-F6EECF244321}">
                <p14:modId xmlns:p14="http://schemas.microsoft.com/office/powerpoint/2010/main" val="2827621777"/>
              </p:ext>
            </p:extLst>
          </p:nvPr>
        </p:nvGraphicFramePr>
        <p:xfrm>
          <a:off x="4472334" y="758359"/>
          <a:ext cx="7008396" cy="5356294"/>
        </p:xfrm>
        <a:graphic>
          <a:graphicData uri="http://schemas.openxmlformats.org/drawingml/2006/table">
            <a:tbl>
              <a:tblPr firstRow="1" bandRow="1">
                <a:tableStyleId>{073A0DAA-6AF3-43AB-8588-CEC1D06C72B9}</a:tableStyleId>
              </a:tblPr>
              <a:tblGrid>
                <a:gridCol w="2336132">
                  <a:extLst>
                    <a:ext uri="{9D8B030D-6E8A-4147-A177-3AD203B41FA5}">
                      <a16:colId xmlns:a16="http://schemas.microsoft.com/office/drawing/2014/main" val="1377938652"/>
                    </a:ext>
                  </a:extLst>
                </a:gridCol>
                <a:gridCol w="2336132">
                  <a:extLst>
                    <a:ext uri="{9D8B030D-6E8A-4147-A177-3AD203B41FA5}">
                      <a16:colId xmlns:a16="http://schemas.microsoft.com/office/drawing/2014/main" val="3654998802"/>
                    </a:ext>
                  </a:extLst>
                </a:gridCol>
                <a:gridCol w="2336132">
                  <a:extLst>
                    <a:ext uri="{9D8B030D-6E8A-4147-A177-3AD203B41FA5}">
                      <a16:colId xmlns:a16="http://schemas.microsoft.com/office/drawing/2014/main" val="1236759222"/>
                    </a:ext>
                  </a:extLst>
                </a:gridCol>
              </a:tblGrid>
              <a:tr h="1058614">
                <a:tc>
                  <a:txBody>
                    <a:bodyPr/>
                    <a:lstStyle/>
                    <a:p>
                      <a:r>
                        <a:rPr lang="de-DE" sz="3600" dirty="0"/>
                        <a:t>Status</a:t>
                      </a:r>
                      <a:endParaRPr lang="en-IE" sz="3600" dirty="0"/>
                    </a:p>
                  </a:txBody>
                  <a:tcPr/>
                </a:tc>
                <a:tc>
                  <a:txBody>
                    <a:bodyPr/>
                    <a:lstStyle/>
                    <a:p>
                      <a:r>
                        <a:rPr lang="en-IE" sz="3600" dirty="0"/>
                        <a:t>Age Group</a:t>
                      </a:r>
                    </a:p>
                  </a:txBody>
                  <a:tcPr/>
                </a:tc>
                <a:tc>
                  <a:txBody>
                    <a:bodyPr/>
                    <a:lstStyle/>
                    <a:p>
                      <a:r>
                        <a:rPr lang="de-DE" sz="3600" dirty="0"/>
                        <a:t>Number</a:t>
                      </a:r>
                      <a:endParaRPr lang="en-IE" sz="3600" dirty="0"/>
                    </a:p>
                  </a:txBody>
                  <a:tcPr/>
                </a:tc>
                <a:extLst>
                  <a:ext uri="{0D108BD9-81ED-4DB2-BD59-A6C34878D82A}">
                    <a16:rowId xmlns:a16="http://schemas.microsoft.com/office/drawing/2014/main" val="1550807761"/>
                  </a:ext>
                </a:extLst>
              </a:tr>
              <a:tr h="566235">
                <a:tc>
                  <a:txBody>
                    <a:bodyPr/>
                    <a:lstStyle/>
                    <a:p>
                      <a:r>
                        <a:rPr lang="en-IE" sz="3600" noProof="0" dirty="0"/>
                        <a:t>Under</a:t>
                      </a:r>
                    </a:p>
                  </a:txBody>
                  <a:tcPr/>
                </a:tc>
                <a:tc>
                  <a:txBody>
                    <a:bodyPr/>
                    <a:lstStyle/>
                    <a:p>
                      <a:r>
                        <a:rPr lang="de-DE" sz="3600" dirty="0"/>
                        <a:t>40</a:t>
                      </a:r>
                      <a:endParaRPr lang="en-IE" sz="3600" dirty="0"/>
                    </a:p>
                  </a:txBody>
                  <a:tcPr/>
                </a:tc>
                <a:tc>
                  <a:txBody>
                    <a:bodyPr/>
                    <a:lstStyle/>
                    <a:p>
                      <a:r>
                        <a:rPr lang="de-DE" sz="3600" dirty="0"/>
                        <a:t>52</a:t>
                      </a:r>
                      <a:endParaRPr lang="en-IE" sz="3600" dirty="0"/>
                    </a:p>
                  </a:txBody>
                  <a:tcPr/>
                </a:tc>
                <a:extLst>
                  <a:ext uri="{0D108BD9-81ED-4DB2-BD59-A6C34878D82A}">
                    <a16:rowId xmlns:a16="http://schemas.microsoft.com/office/drawing/2014/main" val="3347841593"/>
                  </a:ext>
                </a:extLst>
              </a:tr>
              <a:tr h="566235">
                <a:tc>
                  <a:txBody>
                    <a:bodyPr/>
                    <a:lstStyle/>
                    <a:p>
                      <a:r>
                        <a:rPr lang="de-DE" sz="3600" dirty="0"/>
                        <a:t>Working</a:t>
                      </a:r>
                      <a:endParaRPr lang="en-IE" sz="3600" dirty="0"/>
                    </a:p>
                  </a:txBody>
                  <a:tcPr/>
                </a:tc>
                <a:tc>
                  <a:txBody>
                    <a:bodyPr/>
                    <a:lstStyle/>
                    <a:p>
                      <a:r>
                        <a:rPr lang="de-DE" sz="3600" dirty="0"/>
                        <a:t>41-60</a:t>
                      </a:r>
                      <a:endParaRPr lang="en-IE" sz="3600" dirty="0"/>
                    </a:p>
                  </a:txBody>
                  <a:tcPr/>
                </a:tc>
                <a:tc>
                  <a:txBody>
                    <a:bodyPr/>
                    <a:lstStyle/>
                    <a:p>
                      <a:r>
                        <a:rPr lang="de-DE" sz="3600" dirty="0"/>
                        <a:t>464</a:t>
                      </a:r>
                      <a:endParaRPr lang="en-IE" sz="3600" dirty="0"/>
                    </a:p>
                  </a:txBody>
                  <a:tcPr/>
                </a:tc>
                <a:extLst>
                  <a:ext uri="{0D108BD9-81ED-4DB2-BD59-A6C34878D82A}">
                    <a16:rowId xmlns:a16="http://schemas.microsoft.com/office/drawing/2014/main" val="348244570"/>
                  </a:ext>
                </a:extLst>
              </a:tr>
              <a:tr h="1058614">
                <a:tc>
                  <a:txBody>
                    <a:bodyPr/>
                    <a:lstStyle/>
                    <a:p>
                      <a:r>
                        <a:rPr lang="de-DE" sz="3600" dirty="0"/>
                        <a:t>Not Working</a:t>
                      </a:r>
                      <a:endParaRPr lang="en-IE" sz="3600" dirty="0"/>
                    </a:p>
                  </a:txBody>
                  <a:tcPr/>
                </a:tc>
                <a:tc>
                  <a:txBody>
                    <a:bodyPr/>
                    <a:lstStyle/>
                    <a:p>
                      <a:r>
                        <a:rPr lang="de-DE" sz="3600" dirty="0"/>
                        <a:t>41-60</a:t>
                      </a:r>
                      <a:endParaRPr lang="en-IE" sz="3600" dirty="0"/>
                    </a:p>
                  </a:txBody>
                  <a:tcPr/>
                </a:tc>
                <a:tc>
                  <a:txBody>
                    <a:bodyPr/>
                    <a:lstStyle/>
                    <a:p>
                      <a:r>
                        <a:rPr lang="de-DE" sz="3600" dirty="0"/>
                        <a:t>16</a:t>
                      </a:r>
                      <a:endParaRPr lang="en-IE" sz="3600" dirty="0"/>
                    </a:p>
                  </a:txBody>
                  <a:tcPr/>
                </a:tc>
                <a:extLst>
                  <a:ext uri="{0D108BD9-81ED-4DB2-BD59-A6C34878D82A}">
                    <a16:rowId xmlns:a16="http://schemas.microsoft.com/office/drawing/2014/main" val="987826419"/>
                  </a:ext>
                </a:extLst>
              </a:tr>
              <a:tr h="566235">
                <a:tc>
                  <a:txBody>
                    <a:bodyPr/>
                    <a:lstStyle/>
                    <a:p>
                      <a:r>
                        <a:rPr lang="de-DE" sz="3600" dirty="0"/>
                        <a:t>Working</a:t>
                      </a:r>
                      <a:endParaRPr lang="en-IE" sz="3600" dirty="0"/>
                    </a:p>
                  </a:txBody>
                  <a:tcPr/>
                </a:tc>
                <a:tc>
                  <a:txBody>
                    <a:bodyPr/>
                    <a:lstStyle/>
                    <a:p>
                      <a:r>
                        <a:rPr lang="de-DE" sz="3600" dirty="0"/>
                        <a:t>61-75</a:t>
                      </a:r>
                      <a:endParaRPr lang="en-IE" sz="3600" dirty="0"/>
                    </a:p>
                  </a:txBody>
                  <a:tcPr/>
                </a:tc>
                <a:tc>
                  <a:txBody>
                    <a:bodyPr/>
                    <a:lstStyle/>
                    <a:p>
                      <a:r>
                        <a:rPr lang="de-DE" sz="3600" dirty="0"/>
                        <a:t>547</a:t>
                      </a:r>
                      <a:endParaRPr lang="en-IE" sz="3600" dirty="0"/>
                    </a:p>
                  </a:txBody>
                  <a:tcPr/>
                </a:tc>
                <a:extLst>
                  <a:ext uri="{0D108BD9-81ED-4DB2-BD59-A6C34878D82A}">
                    <a16:rowId xmlns:a16="http://schemas.microsoft.com/office/drawing/2014/main" val="3657380272"/>
                  </a:ext>
                </a:extLst>
              </a:tr>
              <a:tr h="1058614">
                <a:tc>
                  <a:txBody>
                    <a:bodyPr/>
                    <a:lstStyle/>
                    <a:p>
                      <a:r>
                        <a:rPr lang="de-DE" sz="3600" dirty="0"/>
                        <a:t>Not Working </a:t>
                      </a:r>
                      <a:endParaRPr lang="en-IE" sz="3600" dirty="0"/>
                    </a:p>
                  </a:txBody>
                  <a:tcPr/>
                </a:tc>
                <a:tc>
                  <a:txBody>
                    <a:bodyPr/>
                    <a:lstStyle/>
                    <a:p>
                      <a:r>
                        <a:rPr lang="de-DE" sz="3600" dirty="0"/>
                        <a:t>61-75</a:t>
                      </a:r>
                      <a:endParaRPr lang="en-IE" sz="3600" dirty="0"/>
                    </a:p>
                  </a:txBody>
                  <a:tcPr/>
                </a:tc>
                <a:tc>
                  <a:txBody>
                    <a:bodyPr/>
                    <a:lstStyle/>
                    <a:p>
                      <a:r>
                        <a:rPr lang="de-DE" sz="3600" dirty="0"/>
                        <a:t>67</a:t>
                      </a:r>
                      <a:endParaRPr lang="en-IE" sz="3600" dirty="0"/>
                    </a:p>
                  </a:txBody>
                  <a:tcPr/>
                </a:tc>
                <a:extLst>
                  <a:ext uri="{0D108BD9-81ED-4DB2-BD59-A6C34878D82A}">
                    <a16:rowId xmlns:a16="http://schemas.microsoft.com/office/drawing/2014/main" val="2707300871"/>
                  </a:ext>
                </a:extLst>
              </a:tr>
            </a:tbl>
          </a:graphicData>
        </a:graphic>
      </p:graphicFrame>
    </p:spTree>
    <p:extLst>
      <p:ext uri="{BB962C8B-B14F-4D97-AF65-F5344CB8AC3E}">
        <p14:creationId xmlns:p14="http://schemas.microsoft.com/office/powerpoint/2010/main" val="2534262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Grafik 8" descr="Balkendiagramm mit Abwärtstrend mit einfarbiger Füllung">
            <a:extLst>
              <a:ext uri="{FF2B5EF4-FFF2-40B4-BE49-F238E27FC236}">
                <a16:creationId xmlns:a16="http://schemas.microsoft.com/office/drawing/2014/main" id="{6A27B092-ED43-0A70-28DD-D6959BE94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554" y="2326566"/>
            <a:ext cx="2517053" cy="2517053"/>
          </a:xfrm>
          <a:prstGeom prst="rect">
            <a:avLst/>
          </a:prstGeom>
        </p:spPr>
      </p:pic>
      <p:graphicFrame>
        <p:nvGraphicFramePr>
          <p:cNvPr id="7" name="Tabelle 32">
            <a:extLst>
              <a:ext uri="{FF2B5EF4-FFF2-40B4-BE49-F238E27FC236}">
                <a16:creationId xmlns:a16="http://schemas.microsoft.com/office/drawing/2014/main" id="{DDFCBC62-2870-9EEA-FFAF-575421E88DD8}"/>
              </a:ext>
            </a:extLst>
          </p:cNvPr>
          <p:cNvGraphicFramePr>
            <a:graphicFrameLocks noGrp="1"/>
          </p:cNvGraphicFramePr>
          <p:nvPr>
            <p:extLst>
              <p:ext uri="{D42A27DB-BD31-4B8C-83A1-F6EECF244321}">
                <p14:modId xmlns:p14="http://schemas.microsoft.com/office/powerpoint/2010/main" val="773890654"/>
              </p:ext>
            </p:extLst>
          </p:nvPr>
        </p:nvGraphicFramePr>
        <p:xfrm>
          <a:off x="4458467" y="668235"/>
          <a:ext cx="7182087" cy="5260352"/>
        </p:xfrm>
        <a:graphic>
          <a:graphicData uri="http://schemas.openxmlformats.org/drawingml/2006/table">
            <a:tbl>
              <a:tblPr firstRow="1" bandRow="1">
                <a:tableStyleId>{073A0DAA-6AF3-43AB-8588-CEC1D06C72B9}</a:tableStyleId>
              </a:tblPr>
              <a:tblGrid>
                <a:gridCol w="2394029">
                  <a:extLst>
                    <a:ext uri="{9D8B030D-6E8A-4147-A177-3AD203B41FA5}">
                      <a16:colId xmlns:a16="http://schemas.microsoft.com/office/drawing/2014/main" val="1377938652"/>
                    </a:ext>
                  </a:extLst>
                </a:gridCol>
                <a:gridCol w="2394029">
                  <a:extLst>
                    <a:ext uri="{9D8B030D-6E8A-4147-A177-3AD203B41FA5}">
                      <a16:colId xmlns:a16="http://schemas.microsoft.com/office/drawing/2014/main" val="3654998802"/>
                    </a:ext>
                  </a:extLst>
                </a:gridCol>
                <a:gridCol w="2394029">
                  <a:extLst>
                    <a:ext uri="{9D8B030D-6E8A-4147-A177-3AD203B41FA5}">
                      <a16:colId xmlns:a16="http://schemas.microsoft.com/office/drawing/2014/main" val="1236759222"/>
                    </a:ext>
                  </a:extLst>
                </a:gridCol>
              </a:tblGrid>
              <a:tr h="1165396">
                <a:tc>
                  <a:txBody>
                    <a:bodyPr/>
                    <a:lstStyle/>
                    <a:p>
                      <a:r>
                        <a:rPr lang="de-DE" sz="3600" dirty="0"/>
                        <a:t>Status</a:t>
                      </a:r>
                      <a:endParaRPr lang="en-IE" sz="3600" dirty="0"/>
                    </a:p>
                  </a:txBody>
                  <a:tcPr/>
                </a:tc>
                <a:tc>
                  <a:txBody>
                    <a:bodyPr/>
                    <a:lstStyle/>
                    <a:p>
                      <a:r>
                        <a:rPr lang="de-DE" sz="3600" dirty="0"/>
                        <a:t>Age Group</a:t>
                      </a:r>
                      <a:endParaRPr lang="en-IE" sz="3600" dirty="0"/>
                    </a:p>
                  </a:txBody>
                  <a:tcPr/>
                </a:tc>
                <a:tc>
                  <a:txBody>
                    <a:bodyPr/>
                    <a:lstStyle/>
                    <a:p>
                      <a:r>
                        <a:rPr lang="de-DE" sz="3600" dirty="0"/>
                        <a:t>Number</a:t>
                      </a:r>
                      <a:endParaRPr lang="en-IE" sz="3600" dirty="0"/>
                    </a:p>
                  </a:txBody>
                  <a:tcPr/>
                </a:tc>
                <a:extLst>
                  <a:ext uri="{0D108BD9-81ED-4DB2-BD59-A6C34878D82A}">
                    <a16:rowId xmlns:a16="http://schemas.microsoft.com/office/drawing/2014/main" val="1550807761"/>
                  </a:ext>
                </a:extLst>
              </a:tr>
              <a:tr h="2241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noProof="0" dirty="0"/>
                        <a:t>W</a:t>
                      </a:r>
                      <a:r>
                        <a:rPr lang="en-IE" sz="3600" noProof="0" dirty="0" err="1"/>
                        <a:t>orking</a:t>
                      </a:r>
                      <a:r>
                        <a:rPr lang="en-IE" sz="3600" noProof="0" dirty="0"/>
                        <a:t> Full/Part-Time </a:t>
                      </a:r>
                    </a:p>
                    <a:p>
                      <a:endParaRPr lang="en-IE" sz="3600" dirty="0"/>
                    </a:p>
                  </a:txBody>
                  <a:tcPr/>
                </a:tc>
                <a:tc>
                  <a:txBody>
                    <a:bodyPr/>
                    <a:lstStyle/>
                    <a:p>
                      <a:r>
                        <a:rPr lang="de-DE" sz="3600" dirty="0"/>
                        <a:t>Over 75</a:t>
                      </a:r>
                      <a:endParaRPr lang="en-IE" sz="3600" dirty="0"/>
                    </a:p>
                  </a:txBody>
                  <a:tcPr/>
                </a:tc>
                <a:tc>
                  <a:txBody>
                    <a:bodyPr/>
                    <a:lstStyle/>
                    <a:p>
                      <a:r>
                        <a:rPr lang="de-DE" sz="3600" dirty="0"/>
                        <a:t>299</a:t>
                      </a:r>
                      <a:endParaRPr lang="en-IE" sz="3600" dirty="0"/>
                    </a:p>
                  </a:txBody>
                  <a:tcPr/>
                </a:tc>
                <a:extLst>
                  <a:ext uri="{0D108BD9-81ED-4DB2-BD59-A6C34878D82A}">
                    <a16:rowId xmlns:a16="http://schemas.microsoft.com/office/drawing/2014/main" val="348244570"/>
                  </a:ext>
                </a:extLst>
              </a:tr>
              <a:tr h="1808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dirty="0"/>
                        <a:t>Retired:</a:t>
                      </a:r>
                      <a:endParaRPr lang="en-IE" sz="3600" dirty="0"/>
                    </a:p>
                    <a:p>
                      <a:endParaRPr lang="en-IE"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dirty="0"/>
                        <a:t>Over 75</a:t>
                      </a:r>
                      <a:endParaRPr lang="en-IE" sz="3600" dirty="0"/>
                    </a:p>
                    <a:p>
                      <a:endParaRPr lang="en-IE" sz="3600" dirty="0"/>
                    </a:p>
                  </a:txBody>
                  <a:tcPr/>
                </a:tc>
                <a:tc>
                  <a:txBody>
                    <a:bodyPr/>
                    <a:lstStyle/>
                    <a:p>
                      <a:r>
                        <a:rPr lang="de-DE" sz="3600" dirty="0"/>
                        <a:t>418</a:t>
                      </a:r>
                      <a:endParaRPr lang="en-IE" sz="3600" dirty="0"/>
                    </a:p>
                  </a:txBody>
                  <a:tcPr/>
                </a:tc>
                <a:extLst>
                  <a:ext uri="{0D108BD9-81ED-4DB2-BD59-A6C34878D82A}">
                    <a16:rowId xmlns:a16="http://schemas.microsoft.com/office/drawing/2014/main" val="987826419"/>
                  </a:ext>
                </a:extLst>
              </a:tr>
            </a:tbl>
          </a:graphicData>
        </a:graphic>
      </p:graphicFrame>
    </p:spTree>
    <p:extLst>
      <p:ext uri="{BB962C8B-B14F-4D97-AF65-F5344CB8AC3E}">
        <p14:creationId xmlns:p14="http://schemas.microsoft.com/office/powerpoint/2010/main" val="320374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Grafik 8" descr="Balkendiagramm mit Abwärtstrend mit einfarbiger Füllung">
            <a:extLst>
              <a:ext uri="{FF2B5EF4-FFF2-40B4-BE49-F238E27FC236}">
                <a16:creationId xmlns:a16="http://schemas.microsoft.com/office/drawing/2014/main" id="{6A27B092-ED43-0A70-28DD-D6959BE94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554" y="2326566"/>
            <a:ext cx="2517053" cy="2517053"/>
          </a:xfrm>
          <a:prstGeom prst="rect">
            <a:avLst/>
          </a:prstGeom>
        </p:spPr>
      </p:pic>
      <p:graphicFrame>
        <p:nvGraphicFramePr>
          <p:cNvPr id="4" name="Tabelle 4">
            <a:extLst>
              <a:ext uri="{FF2B5EF4-FFF2-40B4-BE49-F238E27FC236}">
                <a16:creationId xmlns:a16="http://schemas.microsoft.com/office/drawing/2014/main" id="{686F648B-F149-8960-16AA-35A2E6637B4F}"/>
              </a:ext>
            </a:extLst>
          </p:cNvPr>
          <p:cNvGraphicFramePr>
            <a:graphicFrameLocks noGrp="1"/>
          </p:cNvGraphicFramePr>
          <p:nvPr>
            <p:extLst>
              <p:ext uri="{D42A27DB-BD31-4B8C-83A1-F6EECF244321}">
                <p14:modId xmlns:p14="http://schemas.microsoft.com/office/powerpoint/2010/main" val="335529961"/>
              </p:ext>
            </p:extLst>
          </p:nvPr>
        </p:nvGraphicFramePr>
        <p:xfrm>
          <a:off x="4371573" y="923591"/>
          <a:ext cx="7565189" cy="4884821"/>
        </p:xfrm>
        <a:graphic>
          <a:graphicData uri="http://schemas.openxmlformats.org/drawingml/2006/table">
            <a:tbl>
              <a:tblPr firstRow="1" bandRow="1">
                <a:tableStyleId>{073A0DAA-6AF3-43AB-8588-CEC1D06C72B9}</a:tableStyleId>
              </a:tblPr>
              <a:tblGrid>
                <a:gridCol w="3810483">
                  <a:extLst>
                    <a:ext uri="{9D8B030D-6E8A-4147-A177-3AD203B41FA5}">
                      <a16:colId xmlns:a16="http://schemas.microsoft.com/office/drawing/2014/main" val="2710821240"/>
                    </a:ext>
                  </a:extLst>
                </a:gridCol>
                <a:gridCol w="3754706">
                  <a:extLst>
                    <a:ext uri="{9D8B030D-6E8A-4147-A177-3AD203B41FA5}">
                      <a16:colId xmlns:a16="http://schemas.microsoft.com/office/drawing/2014/main" val="4119711796"/>
                    </a:ext>
                  </a:extLst>
                </a:gridCol>
              </a:tblGrid>
              <a:tr h="870937">
                <a:tc>
                  <a:txBody>
                    <a:bodyPr/>
                    <a:lstStyle/>
                    <a:p>
                      <a:r>
                        <a:rPr lang="de-DE" sz="4000" dirty="0"/>
                        <a:t>Status</a:t>
                      </a:r>
                      <a:endParaRPr lang="en-IE" sz="4000" dirty="0"/>
                    </a:p>
                  </a:txBody>
                  <a:tcPr/>
                </a:tc>
                <a:tc>
                  <a:txBody>
                    <a:bodyPr/>
                    <a:lstStyle/>
                    <a:p>
                      <a:r>
                        <a:rPr lang="de-DE" sz="4000" dirty="0"/>
                        <a:t>Number</a:t>
                      </a:r>
                      <a:endParaRPr lang="en-IE" sz="4000" dirty="0"/>
                    </a:p>
                  </a:txBody>
                  <a:tcPr/>
                </a:tc>
                <a:extLst>
                  <a:ext uri="{0D108BD9-81ED-4DB2-BD59-A6C34878D82A}">
                    <a16:rowId xmlns:a16="http://schemas.microsoft.com/office/drawing/2014/main" val="1941564811"/>
                  </a:ext>
                </a:extLst>
              </a:tr>
              <a:tr h="1628273">
                <a:tc>
                  <a:txBody>
                    <a:bodyPr/>
                    <a:lstStyle/>
                    <a:p>
                      <a:r>
                        <a:rPr lang="en-IE" sz="4000" noProof="0"/>
                        <a:t>Working outside diocese/religious</a:t>
                      </a:r>
                    </a:p>
                  </a:txBody>
                  <a:tcPr/>
                </a:tc>
                <a:tc>
                  <a:txBody>
                    <a:bodyPr/>
                    <a:lstStyle/>
                    <a:p>
                      <a:r>
                        <a:rPr lang="en-IE" sz="4000" noProof="0"/>
                        <a:t>72</a:t>
                      </a:r>
                    </a:p>
                  </a:txBody>
                  <a:tcPr/>
                </a:tc>
                <a:extLst>
                  <a:ext uri="{0D108BD9-81ED-4DB2-BD59-A6C34878D82A}">
                    <a16:rowId xmlns:a16="http://schemas.microsoft.com/office/drawing/2014/main" val="1634456962"/>
                  </a:ext>
                </a:extLst>
              </a:tr>
              <a:tr h="2385611">
                <a:tc>
                  <a:txBody>
                    <a:bodyPr/>
                    <a:lstStyle/>
                    <a:p>
                      <a:r>
                        <a:rPr lang="en-IE" sz="4000" noProof="0"/>
                        <a:t>From outside working in diocese/religious</a:t>
                      </a:r>
                    </a:p>
                  </a:txBody>
                  <a:tcPr/>
                </a:tc>
                <a:tc>
                  <a:txBody>
                    <a:bodyPr/>
                    <a:lstStyle/>
                    <a:p>
                      <a:r>
                        <a:rPr lang="en-IE" sz="4000" noProof="0" dirty="0"/>
                        <a:t>189</a:t>
                      </a:r>
                    </a:p>
                  </a:txBody>
                  <a:tcPr/>
                </a:tc>
                <a:extLst>
                  <a:ext uri="{0D108BD9-81ED-4DB2-BD59-A6C34878D82A}">
                    <a16:rowId xmlns:a16="http://schemas.microsoft.com/office/drawing/2014/main" val="3908101068"/>
                  </a:ext>
                </a:extLst>
              </a:tr>
            </a:tbl>
          </a:graphicData>
        </a:graphic>
      </p:graphicFrame>
    </p:spTree>
    <p:extLst>
      <p:ext uri="{BB962C8B-B14F-4D97-AF65-F5344CB8AC3E}">
        <p14:creationId xmlns:p14="http://schemas.microsoft.com/office/powerpoint/2010/main" val="3988303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Grafik 8" descr="Balkendiagramm mit Abwärtstrend mit einfarbiger Füllung">
            <a:extLst>
              <a:ext uri="{FF2B5EF4-FFF2-40B4-BE49-F238E27FC236}">
                <a16:creationId xmlns:a16="http://schemas.microsoft.com/office/drawing/2014/main" id="{6A27B092-ED43-0A70-28DD-D6959BE94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554" y="2326566"/>
            <a:ext cx="2517053" cy="2517053"/>
          </a:xfrm>
          <a:prstGeom prst="rect">
            <a:avLst/>
          </a:prstGeom>
        </p:spPr>
      </p:pic>
      <p:graphicFrame>
        <p:nvGraphicFramePr>
          <p:cNvPr id="4" name="Tabelle 4">
            <a:extLst>
              <a:ext uri="{FF2B5EF4-FFF2-40B4-BE49-F238E27FC236}">
                <a16:creationId xmlns:a16="http://schemas.microsoft.com/office/drawing/2014/main" id="{686F648B-F149-8960-16AA-35A2E6637B4F}"/>
              </a:ext>
            </a:extLst>
          </p:cNvPr>
          <p:cNvGraphicFramePr>
            <a:graphicFrameLocks noGrp="1"/>
          </p:cNvGraphicFramePr>
          <p:nvPr>
            <p:extLst>
              <p:ext uri="{D42A27DB-BD31-4B8C-83A1-F6EECF244321}">
                <p14:modId xmlns:p14="http://schemas.microsoft.com/office/powerpoint/2010/main" val="1929522673"/>
              </p:ext>
            </p:extLst>
          </p:nvPr>
        </p:nvGraphicFramePr>
        <p:xfrm>
          <a:off x="4368602" y="649705"/>
          <a:ext cx="7560710" cy="5664185"/>
        </p:xfrm>
        <a:graphic>
          <a:graphicData uri="http://schemas.openxmlformats.org/drawingml/2006/table">
            <a:tbl>
              <a:tblPr firstRow="1" bandRow="1">
                <a:tableStyleId>{073A0DAA-6AF3-43AB-8588-CEC1D06C72B9}</a:tableStyleId>
              </a:tblPr>
              <a:tblGrid>
                <a:gridCol w="3808228">
                  <a:extLst>
                    <a:ext uri="{9D8B030D-6E8A-4147-A177-3AD203B41FA5}">
                      <a16:colId xmlns:a16="http://schemas.microsoft.com/office/drawing/2014/main" val="2710821240"/>
                    </a:ext>
                  </a:extLst>
                </a:gridCol>
                <a:gridCol w="3752482">
                  <a:extLst>
                    <a:ext uri="{9D8B030D-6E8A-4147-A177-3AD203B41FA5}">
                      <a16:colId xmlns:a16="http://schemas.microsoft.com/office/drawing/2014/main" val="4119711796"/>
                    </a:ext>
                  </a:extLst>
                </a:gridCol>
              </a:tblGrid>
              <a:tr h="698064">
                <a:tc>
                  <a:txBody>
                    <a:bodyPr/>
                    <a:lstStyle/>
                    <a:p>
                      <a:r>
                        <a:rPr lang="de-DE" sz="4000" dirty="0"/>
                        <a:t>Status</a:t>
                      </a:r>
                      <a:endParaRPr lang="en-IE" sz="4000" dirty="0"/>
                    </a:p>
                  </a:txBody>
                  <a:tcPr/>
                </a:tc>
                <a:tc>
                  <a:txBody>
                    <a:bodyPr/>
                    <a:lstStyle/>
                    <a:p>
                      <a:r>
                        <a:rPr lang="de-DE" sz="4000" dirty="0"/>
                        <a:t>Number</a:t>
                      </a:r>
                      <a:endParaRPr lang="en-IE" sz="4000" dirty="0"/>
                    </a:p>
                  </a:txBody>
                  <a:tcPr/>
                </a:tc>
                <a:extLst>
                  <a:ext uri="{0D108BD9-81ED-4DB2-BD59-A6C34878D82A}">
                    <a16:rowId xmlns:a16="http://schemas.microsoft.com/office/drawing/2014/main" val="1941564811"/>
                  </a:ext>
                </a:extLst>
              </a:tr>
              <a:tr h="1305076">
                <a:tc>
                  <a:txBody>
                    <a:bodyPr/>
                    <a:lstStyle/>
                    <a:p>
                      <a:r>
                        <a:rPr lang="en-IE" sz="4000" noProof="0" dirty="0"/>
                        <a:t>Out of ministry, still clerics</a:t>
                      </a:r>
                    </a:p>
                  </a:txBody>
                  <a:tcPr/>
                </a:tc>
                <a:tc>
                  <a:txBody>
                    <a:bodyPr/>
                    <a:lstStyle/>
                    <a:p>
                      <a:r>
                        <a:rPr lang="en-IE" sz="4000" noProof="0" dirty="0"/>
                        <a:t>40</a:t>
                      </a:r>
                    </a:p>
                  </a:txBody>
                  <a:tcPr/>
                </a:tc>
                <a:extLst>
                  <a:ext uri="{0D108BD9-81ED-4DB2-BD59-A6C34878D82A}">
                    <a16:rowId xmlns:a16="http://schemas.microsoft.com/office/drawing/2014/main" val="1634456962"/>
                  </a:ext>
                </a:extLst>
              </a:tr>
              <a:tr h="1305076">
                <a:tc>
                  <a:txBody>
                    <a:bodyPr/>
                    <a:lstStyle/>
                    <a:p>
                      <a:r>
                        <a:rPr lang="de-DE" sz="4000" noProof="0" dirty="0"/>
                        <a:t>Out of ministry, recently-</a:t>
                      </a:r>
                    </a:p>
                  </a:txBody>
                  <a:tcPr/>
                </a:tc>
                <a:tc>
                  <a:txBody>
                    <a:bodyPr/>
                    <a:lstStyle/>
                    <a:p>
                      <a:r>
                        <a:rPr lang="en-IE" sz="4000" noProof="0" dirty="0"/>
                        <a:t>5</a:t>
                      </a:r>
                    </a:p>
                  </a:txBody>
                  <a:tcPr/>
                </a:tc>
                <a:extLst>
                  <a:ext uri="{0D108BD9-81ED-4DB2-BD59-A6C34878D82A}">
                    <a16:rowId xmlns:a16="http://schemas.microsoft.com/office/drawing/2014/main" val="3908101068"/>
                  </a:ext>
                </a:extLst>
              </a:tr>
              <a:tr h="1031225">
                <a:tc>
                  <a:txBody>
                    <a:bodyPr/>
                    <a:lstStyle/>
                    <a:p>
                      <a:r>
                        <a:rPr lang="de-DE" sz="4000" noProof="0" dirty="0"/>
                        <a:t>Seminarians-</a:t>
                      </a:r>
                      <a:endParaRPr lang="en-IE" sz="4000" noProof="0" dirty="0"/>
                    </a:p>
                  </a:txBody>
                  <a:tcPr/>
                </a:tc>
                <a:tc>
                  <a:txBody>
                    <a:bodyPr/>
                    <a:lstStyle/>
                    <a:p>
                      <a:r>
                        <a:rPr lang="de-DE" sz="4000" noProof="0" dirty="0"/>
                        <a:t>47</a:t>
                      </a:r>
                      <a:endParaRPr lang="en-IE" sz="4000" noProof="0" dirty="0"/>
                    </a:p>
                  </a:txBody>
                  <a:tcPr/>
                </a:tc>
                <a:extLst>
                  <a:ext uri="{0D108BD9-81ED-4DB2-BD59-A6C34878D82A}">
                    <a16:rowId xmlns:a16="http://schemas.microsoft.com/office/drawing/2014/main" val="37006838"/>
                  </a:ext>
                </a:extLst>
              </a:tr>
              <a:tr h="1305076">
                <a:tc>
                  <a:txBody>
                    <a:bodyPr/>
                    <a:lstStyle/>
                    <a:p>
                      <a:r>
                        <a:rPr lang="de-DE" sz="4000" noProof="0" dirty="0"/>
                        <a:t>Permanent deacons-</a:t>
                      </a:r>
                      <a:endParaRPr lang="en-IE" sz="4000" noProof="0" dirty="0"/>
                    </a:p>
                  </a:txBody>
                  <a:tcPr/>
                </a:tc>
                <a:tc>
                  <a:txBody>
                    <a:bodyPr/>
                    <a:lstStyle/>
                    <a:p>
                      <a:r>
                        <a:rPr lang="de-DE" sz="4000" noProof="0" dirty="0"/>
                        <a:t>115</a:t>
                      </a:r>
                      <a:endParaRPr lang="en-IE" sz="4000" noProof="0" dirty="0"/>
                    </a:p>
                  </a:txBody>
                  <a:tcPr/>
                </a:tc>
                <a:extLst>
                  <a:ext uri="{0D108BD9-81ED-4DB2-BD59-A6C34878D82A}">
                    <a16:rowId xmlns:a16="http://schemas.microsoft.com/office/drawing/2014/main" val="2923236466"/>
                  </a:ext>
                </a:extLst>
              </a:tr>
            </a:tbl>
          </a:graphicData>
        </a:graphic>
      </p:graphicFrame>
    </p:spTree>
    <p:extLst>
      <p:ext uri="{BB962C8B-B14F-4D97-AF65-F5344CB8AC3E}">
        <p14:creationId xmlns:p14="http://schemas.microsoft.com/office/powerpoint/2010/main" val="33294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latin typeface="+mn-lt"/>
              </a:rPr>
              <a:t>CARE OF PRIESTS</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a:spcAft>
                <a:spcPts val="800"/>
              </a:spcAft>
              <a:buFont typeface="Wingdings" panose="05000000000000000000" pitchFamily="2" charset="2"/>
              <a:buChar char="q"/>
            </a:pPr>
            <a:r>
              <a:rPr lang="en-GB" sz="6000" b="1" dirty="0">
                <a:effectLst/>
                <a:ea typeface="Calibri" panose="020F0502020204030204" pitchFamily="34" charset="0"/>
                <a:cs typeface="Times New Roman" panose="02020603050405020304" pitchFamily="18" charset="0"/>
              </a:rPr>
              <a:t>OPEN FORUM</a:t>
            </a:r>
            <a:r>
              <a:rPr lang="en-GB" sz="6000" dirty="0">
                <a:effectLst/>
                <a:ea typeface="Calibri" panose="020F0502020204030204" pitchFamily="34" charset="0"/>
                <a:cs typeface="Times New Roman" panose="02020603050405020304" pitchFamily="18" charset="0"/>
              </a:rPr>
              <a:t>.</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96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rPr>
              <a:t>ACP WEBSITE/</a:t>
            </a:r>
            <a:br>
              <a:rPr lang="en-GB" sz="4000" dirty="0">
                <a:solidFill>
                  <a:srgbClr val="FFFFFF"/>
                </a:solidFill>
              </a:rPr>
            </a:br>
            <a:r>
              <a:rPr lang="en-GB" sz="4000" dirty="0">
                <a:solidFill>
                  <a:srgbClr val="FFFFFF"/>
                </a:solidFill>
              </a:rPr>
              <a:t>SOCIAL MEDIA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a:spcAft>
                <a:spcPts val="800"/>
              </a:spcAft>
              <a:buFont typeface="Wingdings" panose="05000000000000000000" pitchFamily="2" charset="2"/>
              <a:buChar char="q"/>
            </a:pPr>
            <a:r>
              <a:rPr lang="en-GB" sz="6000" b="1" dirty="0">
                <a:ea typeface="Calibri" panose="020F0502020204030204" pitchFamily="34" charset="0"/>
                <a:cs typeface="Times New Roman" panose="02020603050405020304" pitchFamily="18" charset="0"/>
              </a:rPr>
              <a:t>UPDATE</a:t>
            </a:r>
          </a:p>
          <a:p>
            <a:pPr>
              <a:spcAft>
                <a:spcPts val="800"/>
              </a:spcAft>
            </a:pPr>
            <a:r>
              <a:rPr lang="en-GB" sz="6000" b="1" dirty="0">
                <a:effectLst/>
                <a:ea typeface="Calibri" panose="020F0502020204030204" pitchFamily="34" charset="0"/>
                <a:cs typeface="Times New Roman" panose="02020603050405020304" pitchFamily="18" charset="0"/>
              </a:rPr>
              <a:t>Bernard Cotter</a:t>
            </a:r>
          </a:p>
          <a:p>
            <a:pPr>
              <a:spcAft>
                <a:spcPts val="800"/>
              </a:spcAft>
            </a:pPr>
            <a:r>
              <a:rPr lang="en-GB" sz="6000" b="1" dirty="0">
                <a:ea typeface="Calibri" panose="020F0502020204030204" pitchFamily="34" charset="0"/>
                <a:cs typeface="Times New Roman" panose="02020603050405020304" pitchFamily="18" charset="0"/>
              </a:rPr>
              <a:t>Liamy McNally</a:t>
            </a:r>
            <a:endParaRPr lang="en-GB" sz="6000" b="1" dirty="0">
              <a:effectLst/>
              <a:ea typeface="Calibri" panose="020F0502020204030204" pitchFamily="34" charset="0"/>
              <a:cs typeface="Times New Roman" panose="02020603050405020304" pitchFamily="18" charset="0"/>
            </a:endParaRP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8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rPr>
              <a:t>ACP WEBSITE/</a:t>
            </a:r>
            <a:br>
              <a:rPr lang="en-GB" sz="4000" dirty="0">
                <a:solidFill>
                  <a:srgbClr val="FFFFFF"/>
                </a:solidFill>
              </a:rPr>
            </a:br>
            <a:r>
              <a:rPr lang="en-GB" sz="4000" dirty="0">
                <a:solidFill>
                  <a:srgbClr val="FFFFFF"/>
                </a:solidFill>
              </a:rPr>
              <a:t>SOCIAL MEDIA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a:spcAft>
                <a:spcPts val="800"/>
              </a:spcAft>
              <a:buFont typeface="Wingdings" panose="05000000000000000000" pitchFamily="2" charset="2"/>
              <a:buChar char="q"/>
            </a:pPr>
            <a:r>
              <a:rPr lang="en-GB" sz="5400" b="1" dirty="0">
                <a:ea typeface="Calibri" panose="020F0502020204030204" pitchFamily="34" charset="0"/>
                <a:cs typeface="Times New Roman" panose="02020603050405020304" pitchFamily="18" charset="0"/>
              </a:rPr>
              <a:t> Twitter</a:t>
            </a:r>
          </a:p>
          <a:p>
            <a:pPr>
              <a:spcAft>
                <a:spcPts val="800"/>
              </a:spcAft>
              <a:buFont typeface="Wingdings" panose="05000000000000000000" pitchFamily="2" charset="2"/>
              <a:buChar char="q"/>
            </a:pPr>
            <a:r>
              <a:rPr lang="en-GB" sz="5400" b="1" dirty="0">
                <a:ea typeface="Calibri" panose="020F0502020204030204" pitchFamily="34" charset="0"/>
                <a:cs typeface="Times New Roman" panose="02020603050405020304" pitchFamily="18" charset="0"/>
              </a:rPr>
              <a:t>Facebook</a:t>
            </a:r>
          </a:p>
          <a:p>
            <a:pPr>
              <a:spcAft>
                <a:spcPts val="800"/>
              </a:spcAft>
              <a:buFont typeface="Wingdings" panose="05000000000000000000" pitchFamily="2" charset="2"/>
              <a:buChar char="q"/>
            </a:pPr>
            <a:r>
              <a:rPr lang="en-GB" sz="5400" b="1" dirty="0">
                <a:ea typeface="Calibri" panose="020F0502020204030204" pitchFamily="34" charset="0"/>
                <a:cs typeface="Times New Roman" panose="02020603050405020304" pitchFamily="18" charset="0"/>
              </a:rPr>
              <a:t>Website</a:t>
            </a:r>
          </a:p>
          <a:p>
            <a:pPr>
              <a:spcAft>
                <a:spcPts val="800"/>
              </a:spcAft>
              <a:buFont typeface="Wingdings" panose="05000000000000000000" pitchFamily="2" charset="2"/>
              <a:buChar char="q"/>
            </a:pPr>
            <a:r>
              <a:rPr lang="en-GB" sz="5400" b="1" dirty="0">
                <a:ea typeface="Calibri" panose="020F0502020204030204" pitchFamily="34" charset="0"/>
                <a:cs typeface="Times New Roman" panose="02020603050405020304" pitchFamily="18" charset="0"/>
              </a:rPr>
              <a:t>Liturgy Pages</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57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Text enthält.&#10;&#10;Automatisch generierte Beschreibung">
            <a:extLst>
              <a:ext uri="{FF2B5EF4-FFF2-40B4-BE49-F238E27FC236}">
                <a16:creationId xmlns:a16="http://schemas.microsoft.com/office/drawing/2014/main" id="{65418897-2011-424C-924F-6E5164C02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2" y="457200"/>
            <a:ext cx="10566395" cy="5943600"/>
          </a:xfrm>
          <a:prstGeom prst="rect">
            <a:avLst/>
          </a:prstGeom>
        </p:spPr>
      </p:pic>
    </p:spTree>
    <p:extLst>
      <p:ext uri="{BB962C8B-B14F-4D97-AF65-F5344CB8AC3E}">
        <p14:creationId xmlns:p14="http://schemas.microsoft.com/office/powerpoint/2010/main" val="3721700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rPr>
              <a:t>FINANCE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a:spcAft>
                <a:spcPts val="800"/>
              </a:spcAft>
              <a:buFont typeface="Wingdings" panose="05000000000000000000" pitchFamily="2" charset="2"/>
              <a:buChar char="q"/>
            </a:pPr>
            <a:r>
              <a:rPr lang="en-GB" sz="5400" b="1" dirty="0">
                <a:ea typeface="Calibri" panose="020F0502020204030204" pitchFamily="34" charset="0"/>
                <a:cs typeface="Times New Roman" panose="02020603050405020304" pitchFamily="18" charset="0"/>
              </a:rPr>
              <a:t> ACP FINANCIAL REPORT 2022. </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36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4000" r="-4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0D151-8426-41B7-AF44-F96259804C98}"/>
              </a:ext>
            </a:extLst>
          </p:cNvPr>
          <p:cNvSpPr>
            <a:spLocks noGrp="1"/>
          </p:cNvSpPr>
          <p:nvPr>
            <p:ph type="title"/>
          </p:nvPr>
        </p:nvSpPr>
        <p:spPr>
          <a:xfrm>
            <a:off x="838200" y="365126"/>
            <a:ext cx="10515600" cy="107486"/>
          </a:xfrm>
        </p:spPr>
        <p:txBody>
          <a:bodyPr>
            <a:normAutofit fontScale="90000"/>
          </a:bodyPr>
          <a:lstStyle/>
          <a:p>
            <a:r>
              <a:rPr lang="de-DE" dirty="0"/>
              <a:t>	</a:t>
            </a:r>
            <a:endParaRPr lang="en-GB" dirty="0"/>
          </a:p>
        </p:txBody>
      </p:sp>
      <p:sp>
        <p:nvSpPr>
          <p:cNvPr id="3" name="Inhaltsplatzhalter 2">
            <a:extLst>
              <a:ext uri="{FF2B5EF4-FFF2-40B4-BE49-F238E27FC236}">
                <a16:creationId xmlns:a16="http://schemas.microsoft.com/office/drawing/2014/main" id="{BEBBD60C-17DA-4D29-9815-9A6CBD29D805}"/>
              </a:ext>
            </a:extLst>
          </p:cNvPr>
          <p:cNvSpPr>
            <a:spLocks noGrp="1"/>
          </p:cNvSpPr>
          <p:nvPr>
            <p:ph idx="1"/>
          </p:nvPr>
        </p:nvSpPr>
        <p:spPr/>
        <p:txBody>
          <a:bodyPr>
            <a:normAutofit/>
          </a:bodyPr>
          <a:lstStyle/>
          <a:p>
            <a:pPr marL="0" indent="0">
              <a:buNone/>
            </a:pPr>
            <a:r>
              <a:rPr lang="de-DE" sz="4000" b="1" dirty="0"/>
              <a:t>We gather strength from kinship with those whose hearts also ache with the absence of their loved ones. Grant </a:t>
            </a:r>
            <a:r>
              <a:rPr lang="de-DE" sz="4000" b="1" dirty="0" err="1"/>
              <a:t>us</a:t>
            </a:r>
            <a:r>
              <a:rPr lang="de-DE" sz="4000" b="1" dirty="0"/>
              <a:t> </a:t>
            </a:r>
            <a:r>
              <a:rPr lang="de-DE" sz="4000" b="1" dirty="0" err="1"/>
              <a:t>freedom</a:t>
            </a:r>
            <a:r>
              <a:rPr lang="de-DE" sz="4000" b="1" dirty="0"/>
              <a:t> </a:t>
            </a:r>
            <a:r>
              <a:rPr lang="de-DE" sz="4000" b="1" dirty="0" err="1"/>
              <a:t>from</a:t>
            </a:r>
            <a:r>
              <a:rPr lang="de-DE" sz="4000" b="1" dirty="0"/>
              <a:t> </a:t>
            </a:r>
            <a:r>
              <a:rPr lang="de-DE" sz="4000" b="1" dirty="0" err="1"/>
              <a:t>our</a:t>
            </a:r>
            <a:r>
              <a:rPr lang="de-DE" sz="4000" b="1" dirty="0"/>
              <a:t> </a:t>
            </a:r>
            <a:r>
              <a:rPr lang="de-DE" sz="4000" b="1" dirty="0" err="1"/>
              <a:t>grief</a:t>
            </a:r>
            <a:r>
              <a:rPr lang="de-DE" sz="4000" b="1" dirty="0"/>
              <a:t>. </a:t>
            </a:r>
            <a:r>
              <a:rPr lang="de-DE" sz="4000" b="1" dirty="0" err="1"/>
              <a:t>With</a:t>
            </a:r>
            <a:r>
              <a:rPr lang="de-DE" sz="4000" b="1" dirty="0"/>
              <a:t> </a:t>
            </a:r>
            <a:r>
              <a:rPr lang="de-DE" sz="4000" b="1" dirty="0" err="1"/>
              <a:t>your</a:t>
            </a:r>
            <a:r>
              <a:rPr lang="de-DE" sz="4000" b="1" dirty="0"/>
              <a:t> </a:t>
            </a:r>
            <a:r>
              <a:rPr lang="de-DE" sz="4000" b="1" dirty="0" err="1"/>
              <a:t>grace</a:t>
            </a:r>
            <a:r>
              <a:rPr lang="de-DE" sz="4000" b="1" dirty="0"/>
              <a:t> </a:t>
            </a:r>
            <a:r>
              <a:rPr lang="de-DE" sz="4000" b="1" dirty="0" err="1"/>
              <a:t>we</a:t>
            </a:r>
            <a:r>
              <a:rPr lang="de-DE" sz="4000" b="1" dirty="0"/>
              <a:t> will surrender </a:t>
            </a:r>
            <a:r>
              <a:rPr lang="de-DE" sz="4000" b="1" dirty="0" err="1"/>
              <a:t>as</a:t>
            </a:r>
            <a:r>
              <a:rPr lang="de-DE" sz="4000" b="1" dirty="0"/>
              <a:t> </a:t>
            </a:r>
            <a:r>
              <a:rPr lang="de-DE" sz="4000" b="1" dirty="0" err="1"/>
              <a:t>best</a:t>
            </a:r>
            <a:r>
              <a:rPr lang="de-DE" sz="4000" b="1" dirty="0"/>
              <a:t> </a:t>
            </a:r>
            <a:r>
              <a:rPr lang="de-DE" sz="4000" b="1" dirty="0" err="1"/>
              <a:t>we</a:t>
            </a:r>
            <a:r>
              <a:rPr lang="de-DE" sz="4000" b="1" dirty="0"/>
              <a:t> </a:t>
            </a:r>
            <a:r>
              <a:rPr lang="de-DE" sz="4000" b="1" dirty="0" err="1"/>
              <a:t>can</a:t>
            </a:r>
            <a:r>
              <a:rPr lang="de-DE" sz="4000" b="1" dirty="0"/>
              <a:t> </a:t>
            </a:r>
            <a:r>
              <a:rPr lang="de-DE" sz="4000" b="1" dirty="0" err="1"/>
              <a:t>to</a:t>
            </a:r>
            <a:r>
              <a:rPr lang="de-DE" sz="4000" b="1" dirty="0"/>
              <a:t> </a:t>
            </a:r>
            <a:r>
              <a:rPr lang="de-DE" sz="4000" b="1" dirty="0" err="1"/>
              <a:t>the</a:t>
            </a:r>
            <a:r>
              <a:rPr lang="de-DE" sz="4000" b="1" dirty="0"/>
              <a:t> </a:t>
            </a:r>
            <a:r>
              <a:rPr lang="de-DE" sz="4000" b="1" dirty="0" err="1"/>
              <a:t>mystery</a:t>
            </a:r>
            <a:r>
              <a:rPr lang="de-DE" sz="4000" b="1" dirty="0"/>
              <a:t> </a:t>
            </a:r>
            <a:r>
              <a:rPr lang="de-DE" sz="4000" b="1" dirty="0" err="1"/>
              <a:t>of</a:t>
            </a:r>
            <a:r>
              <a:rPr lang="de-DE" sz="4000" b="1" dirty="0"/>
              <a:t> </a:t>
            </a:r>
            <a:r>
              <a:rPr lang="de-DE" sz="4000" b="1" dirty="0" err="1"/>
              <a:t>death</a:t>
            </a:r>
            <a:r>
              <a:rPr lang="de-DE" sz="4000" b="1" dirty="0"/>
              <a:t> and </a:t>
            </a:r>
            <a:r>
              <a:rPr lang="de-DE" sz="4000" b="1" dirty="0" err="1"/>
              <a:t>what</a:t>
            </a:r>
            <a:r>
              <a:rPr lang="de-DE" sz="4000" b="1" dirty="0"/>
              <a:t> lies </a:t>
            </a:r>
            <a:r>
              <a:rPr lang="de-DE" sz="4000" b="1" dirty="0" err="1"/>
              <a:t>beyond</a:t>
            </a:r>
            <a:r>
              <a:rPr lang="de-DE" sz="4000" b="1" dirty="0"/>
              <a:t> it. In </a:t>
            </a:r>
            <a:r>
              <a:rPr lang="de-DE" sz="4000" b="1" dirty="0" err="1"/>
              <a:t>you</a:t>
            </a:r>
            <a:r>
              <a:rPr lang="de-DE" sz="4000" b="1" dirty="0"/>
              <a:t> </a:t>
            </a:r>
            <a:r>
              <a:rPr lang="de-DE" sz="4000" b="1" dirty="0" err="1"/>
              <a:t>we</a:t>
            </a:r>
            <a:r>
              <a:rPr lang="de-DE" sz="4000" b="1" dirty="0"/>
              <a:t> </a:t>
            </a:r>
            <a:r>
              <a:rPr lang="de-DE" sz="4000" b="1" dirty="0" err="1"/>
              <a:t>place</a:t>
            </a:r>
            <a:r>
              <a:rPr lang="de-DE" sz="4000" b="1" dirty="0"/>
              <a:t> </a:t>
            </a:r>
            <a:r>
              <a:rPr lang="de-DE" sz="4000" b="1" dirty="0" err="1"/>
              <a:t>our</a:t>
            </a:r>
            <a:r>
              <a:rPr lang="de-DE" sz="4000" b="1" dirty="0"/>
              <a:t> </a:t>
            </a:r>
            <a:r>
              <a:rPr lang="de-DE" sz="4000" b="1" dirty="0" err="1"/>
              <a:t>trust</a:t>
            </a:r>
            <a:r>
              <a:rPr lang="de-DE" sz="4000" b="1" dirty="0"/>
              <a:t>. Amen.</a:t>
            </a:r>
            <a:endParaRPr lang="en-GB" sz="4000" b="1" dirty="0"/>
          </a:p>
        </p:txBody>
      </p:sp>
    </p:spTree>
    <p:extLst>
      <p:ext uri="{BB962C8B-B14F-4D97-AF65-F5344CB8AC3E}">
        <p14:creationId xmlns:p14="http://schemas.microsoft.com/office/powerpoint/2010/main" val="3008960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887DC-F7DD-4F8F-B180-B516B7E11524}"/>
              </a:ext>
            </a:extLst>
          </p:cNvPr>
          <p:cNvSpPr>
            <a:spLocks noGrp="1"/>
          </p:cNvSpPr>
          <p:nvPr>
            <p:ph type="title"/>
          </p:nvPr>
        </p:nvSpPr>
        <p:spPr>
          <a:xfrm>
            <a:off x="838200" y="50993"/>
            <a:ext cx="10515600" cy="1325563"/>
          </a:xfrm>
        </p:spPr>
        <p:txBody>
          <a:bodyPr>
            <a:normAutofit/>
          </a:bodyPr>
          <a:lstStyle/>
          <a:p>
            <a:r>
              <a:rPr lang="en-GB" sz="3200" b="1" u="sng" dirty="0">
                <a:effectLst/>
                <a:ea typeface="Times New Roman" panose="02020603050405020304" pitchFamily="18" charset="0"/>
                <a:cs typeface="Times New Roman" panose="02020603050405020304" pitchFamily="18" charset="0"/>
              </a:rPr>
              <a:t>ASSOCIATION OF CATHOLIC PRIESTS</a:t>
            </a:r>
            <a:br>
              <a:rPr lang="en-GB" sz="3200" b="1" u="sng" dirty="0">
                <a:effectLst/>
                <a:ea typeface="Times New Roman" panose="02020603050405020304" pitchFamily="18" charset="0"/>
                <a:cs typeface="Times New Roman" panose="02020603050405020304" pitchFamily="18" charset="0"/>
              </a:rPr>
            </a:br>
            <a:r>
              <a:rPr lang="en-GB" sz="3200" b="1" u="sng" dirty="0">
                <a:effectLst/>
                <a:ea typeface="Times New Roman" panose="02020603050405020304" pitchFamily="18" charset="0"/>
                <a:cs typeface="Times New Roman" panose="02020603050405020304" pitchFamily="18" charset="0"/>
              </a:rPr>
              <a:t>INCOME/EXPENDITURE ACCOUNT  31 AUG 2022</a:t>
            </a:r>
            <a:endParaRPr lang="en-GB" sz="3200" b="1" u="sng" dirty="0"/>
          </a:p>
        </p:txBody>
      </p:sp>
      <p:graphicFrame>
        <p:nvGraphicFramePr>
          <p:cNvPr id="4" name="Inhaltsplatzhalter 3">
            <a:extLst>
              <a:ext uri="{FF2B5EF4-FFF2-40B4-BE49-F238E27FC236}">
                <a16:creationId xmlns:a16="http://schemas.microsoft.com/office/drawing/2014/main" id="{7A3B559B-3F96-4E16-BAE5-D07816D5CBDD}"/>
              </a:ext>
            </a:extLst>
          </p:cNvPr>
          <p:cNvGraphicFramePr>
            <a:graphicFrameLocks noGrp="1"/>
          </p:cNvGraphicFramePr>
          <p:nvPr>
            <p:ph idx="1"/>
            <p:extLst>
              <p:ext uri="{D42A27DB-BD31-4B8C-83A1-F6EECF244321}">
                <p14:modId xmlns:p14="http://schemas.microsoft.com/office/powerpoint/2010/main" val="3105042196"/>
              </p:ext>
            </p:extLst>
          </p:nvPr>
        </p:nvGraphicFramePr>
        <p:xfrm>
          <a:off x="838200" y="1252269"/>
          <a:ext cx="7980285" cy="3404440"/>
        </p:xfrm>
        <a:graphic>
          <a:graphicData uri="http://schemas.openxmlformats.org/drawingml/2006/table">
            <a:tbl>
              <a:tblPr firstRow="1" firstCol="1" bandRow="1">
                <a:tableStyleId>{7DF18680-E054-41AD-8BC1-D1AEF772440D}</a:tableStyleId>
              </a:tblPr>
              <a:tblGrid>
                <a:gridCol w="2394527">
                  <a:extLst>
                    <a:ext uri="{9D8B030D-6E8A-4147-A177-3AD203B41FA5}">
                      <a16:colId xmlns:a16="http://schemas.microsoft.com/office/drawing/2014/main" val="47920922"/>
                    </a:ext>
                  </a:extLst>
                </a:gridCol>
                <a:gridCol w="1219200">
                  <a:extLst>
                    <a:ext uri="{9D8B030D-6E8A-4147-A177-3AD203B41FA5}">
                      <a16:colId xmlns:a16="http://schemas.microsoft.com/office/drawing/2014/main" val="2064383447"/>
                    </a:ext>
                  </a:extLst>
                </a:gridCol>
                <a:gridCol w="3031790">
                  <a:extLst>
                    <a:ext uri="{9D8B030D-6E8A-4147-A177-3AD203B41FA5}">
                      <a16:colId xmlns:a16="http://schemas.microsoft.com/office/drawing/2014/main" val="2552651514"/>
                    </a:ext>
                  </a:extLst>
                </a:gridCol>
                <a:gridCol w="1334768">
                  <a:extLst>
                    <a:ext uri="{9D8B030D-6E8A-4147-A177-3AD203B41FA5}">
                      <a16:colId xmlns:a16="http://schemas.microsoft.com/office/drawing/2014/main" val="2628857682"/>
                    </a:ext>
                  </a:extLst>
                </a:gridCol>
              </a:tblGrid>
              <a:tr h="230966">
                <a:tc>
                  <a:txBody>
                    <a:bodyPr/>
                    <a:lstStyle/>
                    <a:p>
                      <a:pPr algn="just"/>
                      <a:r>
                        <a:rPr lang="en-GB" sz="1800">
                          <a:effectLst/>
                        </a:rPr>
                        <a:t>INCOME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r>
                        <a:rPr lang="en-GB" sz="1800">
                          <a:effectLst/>
                        </a:rPr>
                        <a:t>EXPENDITURE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739808813"/>
                  </a:ext>
                </a:extLst>
              </a:tr>
              <a:tr h="230966">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rPr>
                        <a:t>2022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rPr>
                        <a:t>2022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3663634"/>
                  </a:ext>
                </a:extLst>
              </a:tr>
              <a:tr h="230966">
                <a:tc>
                  <a:txBody>
                    <a:bodyPr/>
                    <a:lstStyle/>
                    <a:p>
                      <a:pPr algn="just"/>
                      <a:r>
                        <a:rPr lang="en-GB" sz="1800" dirty="0">
                          <a:effectLst/>
                        </a:rPr>
                        <a:t>Members &amp; Donations*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rPr>
                        <a:t>16,167.52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Meetings/Room Hire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nil</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1749264"/>
                  </a:ext>
                </a:extLst>
              </a:tr>
              <a:tr h="386920">
                <a:tc>
                  <a:txBody>
                    <a:bodyPr/>
                    <a:lstStyle/>
                    <a:p>
                      <a:pPr algn="just"/>
                      <a:r>
                        <a:rPr lang="en-GB" sz="1800" dirty="0">
                          <a:effectLst/>
                        </a:rPr>
                        <a:t> Donations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rPr>
                        <a:t> 3,000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Stationery/Postage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latin typeface="Calibri" panose="020F0502020204030204" pitchFamily="34" charset="0"/>
                          <a:ea typeface="Times New Roman" panose="02020603050405020304" pitchFamily="18" charset="0"/>
                          <a:cs typeface="Times New Roman" panose="02020603050405020304" pitchFamily="18" charset="0"/>
                        </a:rPr>
                        <a:t>578.04</a:t>
                      </a:r>
                    </a:p>
                  </a:txBody>
                  <a:tcPr marL="68580" marR="68580" marT="0" marB="0"/>
                </a:tc>
                <a:extLst>
                  <a:ext uri="{0D108BD9-81ED-4DB2-BD59-A6C34878D82A}">
                    <a16:rowId xmlns:a16="http://schemas.microsoft.com/office/drawing/2014/main" val="3809590115"/>
                  </a:ext>
                </a:extLst>
              </a:tr>
              <a:tr h="230966">
                <a:tc>
                  <a:txBody>
                    <a:bodyPr/>
                    <a:lstStyle/>
                    <a:p>
                      <a:pPr algn="just"/>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Zoom Speakers + Soundcloud</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799.00</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4605161"/>
                  </a:ext>
                </a:extLst>
              </a:tr>
              <a:tr h="230966">
                <a:tc>
                  <a:txBody>
                    <a:bodyPr/>
                    <a:lstStyle/>
                    <a:p>
                      <a:pPr algn="just"/>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Salary (Admin Sec)</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20,796.00</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2646652"/>
                  </a:ext>
                </a:extLst>
              </a:tr>
              <a:tr h="230966">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Bank Charges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rPr>
                        <a:t>68.53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7683274"/>
                  </a:ext>
                </a:extLst>
              </a:tr>
              <a:tr h="230966">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Pix Copyright</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latin typeface="Calibri" panose="020F0502020204030204" pitchFamily="34" charset="0"/>
                          <a:ea typeface="Times New Roman" panose="02020603050405020304" pitchFamily="18" charset="0"/>
                          <a:cs typeface="Times New Roman" panose="02020603050405020304" pitchFamily="18" charset="0"/>
                        </a:rPr>
                        <a:t>nil</a:t>
                      </a:r>
                    </a:p>
                  </a:txBody>
                  <a:tcPr marL="68580" marR="68580" marT="0" marB="0"/>
                </a:tc>
                <a:extLst>
                  <a:ext uri="{0D108BD9-81ED-4DB2-BD59-A6C34878D82A}">
                    <a16:rowId xmlns:a16="http://schemas.microsoft.com/office/drawing/2014/main" val="1395074008"/>
                  </a:ext>
                </a:extLst>
              </a:tr>
              <a:tr h="230966">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3149244"/>
                  </a:ext>
                </a:extLst>
              </a:tr>
              <a:tr h="230966">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641203"/>
                  </a:ext>
                </a:extLst>
              </a:tr>
              <a:tr h="230966">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2139923"/>
                  </a:ext>
                </a:extLst>
              </a:tr>
              <a:tr h="230966">
                <a:tc>
                  <a:txBody>
                    <a:bodyPr/>
                    <a:lstStyle/>
                    <a:p>
                      <a:pPr algn="just"/>
                      <a:r>
                        <a:rPr lang="en-GB" sz="1800">
                          <a:effectLst/>
                        </a:rPr>
                        <a:t>Total Income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rPr>
                        <a:t>€19,167.52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a:effectLst/>
                        </a:rPr>
                        <a:t>Total Expenditure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rPr>
                        <a:t>€22,241.57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9601866"/>
                  </a:ext>
                </a:extLst>
              </a:tr>
            </a:tbl>
          </a:graphicData>
        </a:graphic>
      </p:graphicFrame>
      <p:sp>
        <p:nvSpPr>
          <p:cNvPr id="7" name="Textfeld 6">
            <a:extLst>
              <a:ext uri="{FF2B5EF4-FFF2-40B4-BE49-F238E27FC236}">
                <a16:creationId xmlns:a16="http://schemas.microsoft.com/office/drawing/2014/main" id="{5C6FB31E-2121-45D6-A964-3D66C3D0427A}"/>
              </a:ext>
            </a:extLst>
          </p:cNvPr>
          <p:cNvSpPr txBox="1"/>
          <p:nvPr/>
        </p:nvSpPr>
        <p:spPr>
          <a:xfrm>
            <a:off x="838200" y="4863528"/>
            <a:ext cx="6307584" cy="9233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2021: Excess of Income over Expenditure €19,167.52 - €22,241.57 = </a:t>
            </a:r>
            <a:r>
              <a:rPr kumimoji="0" lang="en-GB" altLang="en-US"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-€3,074.05</a:t>
            </a:r>
            <a:endParaRPr kumimoji="0" lang="en-GB" altLang="en-US" b="0" i="0" u="none" strike="noStrike" cap="none" normalizeH="0" baseline="0" dirty="0">
              <a:ln>
                <a:noFill/>
              </a:ln>
              <a:solidFill>
                <a:schemeClr val="tx1"/>
              </a:solidFill>
              <a:effectLst/>
            </a:endParaRPr>
          </a:p>
        </p:txBody>
      </p:sp>
      <p:pic>
        <p:nvPicPr>
          <p:cNvPr id="9" name="Picture 2" descr="Association of Catholic Priests Ireland - Home | Facebook">
            <a:extLst>
              <a:ext uri="{FF2B5EF4-FFF2-40B4-BE49-F238E27FC236}">
                <a16:creationId xmlns:a16="http://schemas.microsoft.com/office/drawing/2014/main" id="{C382C350-C760-4026-AC98-478315125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2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6F4D5-94D1-43F3-9660-D7FC4F99CDDA}"/>
              </a:ext>
            </a:extLst>
          </p:cNvPr>
          <p:cNvSpPr>
            <a:spLocks noGrp="1"/>
          </p:cNvSpPr>
          <p:nvPr>
            <p:ph type="title"/>
          </p:nvPr>
        </p:nvSpPr>
        <p:spPr/>
        <p:txBody>
          <a:bodyPr>
            <a:normAutofit/>
          </a:bodyPr>
          <a:lstStyle/>
          <a:p>
            <a:r>
              <a:rPr lang="en-GB" sz="2800" b="1" u="sng" dirty="0">
                <a:effectLst/>
                <a:ea typeface="Times New Roman" panose="02020603050405020304" pitchFamily="18" charset="0"/>
                <a:cs typeface="Times New Roman" panose="02020603050405020304" pitchFamily="18" charset="0"/>
              </a:rPr>
              <a:t>ASSOCIATION OF CATHOLIC PRIESTS</a:t>
            </a:r>
            <a:br>
              <a:rPr lang="en-GB" sz="2800" b="1" u="sng" dirty="0">
                <a:effectLst/>
                <a:ea typeface="Times New Roman" panose="02020603050405020304" pitchFamily="18" charset="0"/>
                <a:cs typeface="Times New Roman" panose="02020603050405020304" pitchFamily="18" charset="0"/>
              </a:rPr>
            </a:br>
            <a:r>
              <a:rPr lang="en-GB" sz="2800" b="1" u="sng" dirty="0">
                <a:effectLst/>
                <a:ea typeface="Times New Roman" panose="02020603050405020304" pitchFamily="18" charset="0"/>
                <a:cs typeface="Times New Roman" panose="02020603050405020304" pitchFamily="18" charset="0"/>
              </a:rPr>
              <a:t>Comparative INCOME/EXPENDITURE ACCOUNT 31 AUG 2020 and 31 AUG 2021</a:t>
            </a:r>
            <a:endParaRPr lang="en-GB" sz="2800" b="1" u="sng" dirty="0"/>
          </a:p>
        </p:txBody>
      </p:sp>
      <p:graphicFrame>
        <p:nvGraphicFramePr>
          <p:cNvPr id="4" name="Inhaltsplatzhalter 3">
            <a:extLst>
              <a:ext uri="{FF2B5EF4-FFF2-40B4-BE49-F238E27FC236}">
                <a16:creationId xmlns:a16="http://schemas.microsoft.com/office/drawing/2014/main" id="{60905A4C-44DF-4149-B07B-F6A3C2C3B7C5}"/>
              </a:ext>
            </a:extLst>
          </p:cNvPr>
          <p:cNvGraphicFramePr>
            <a:graphicFrameLocks noGrp="1"/>
          </p:cNvGraphicFramePr>
          <p:nvPr>
            <p:ph idx="1"/>
            <p:extLst>
              <p:ext uri="{D42A27DB-BD31-4B8C-83A1-F6EECF244321}">
                <p14:modId xmlns:p14="http://schemas.microsoft.com/office/powerpoint/2010/main" val="2773336180"/>
              </p:ext>
            </p:extLst>
          </p:nvPr>
        </p:nvGraphicFramePr>
        <p:xfrm>
          <a:off x="838200" y="1794440"/>
          <a:ext cx="7944485" cy="3448116"/>
        </p:xfrm>
        <a:graphic>
          <a:graphicData uri="http://schemas.openxmlformats.org/drawingml/2006/table">
            <a:tbl>
              <a:tblPr firstRow="1" firstCol="1" bandRow="1">
                <a:tableStyleId>{5C22544A-7EE6-4342-B048-85BDC9FD1C3A}</a:tableStyleId>
              </a:tblPr>
              <a:tblGrid>
                <a:gridCol w="1527175">
                  <a:extLst>
                    <a:ext uri="{9D8B030D-6E8A-4147-A177-3AD203B41FA5}">
                      <a16:colId xmlns:a16="http://schemas.microsoft.com/office/drawing/2014/main" val="2112329956"/>
                    </a:ext>
                  </a:extLst>
                </a:gridCol>
                <a:gridCol w="1013551">
                  <a:extLst>
                    <a:ext uri="{9D8B030D-6E8A-4147-A177-3AD203B41FA5}">
                      <a16:colId xmlns:a16="http://schemas.microsoft.com/office/drawing/2014/main" val="2709412793"/>
                    </a:ext>
                  </a:extLst>
                </a:gridCol>
                <a:gridCol w="1327059">
                  <a:extLst>
                    <a:ext uri="{9D8B030D-6E8A-4147-A177-3AD203B41FA5}">
                      <a16:colId xmlns:a16="http://schemas.microsoft.com/office/drawing/2014/main" val="3346980552"/>
                    </a:ext>
                  </a:extLst>
                </a:gridCol>
                <a:gridCol w="1889760">
                  <a:extLst>
                    <a:ext uri="{9D8B030D-6E8A-4147-A177-3AD203B41FA5}">
                      <a16:colId xmlns:a16="http://schemas.microsoft.com/office/drawing/2014/main" val="2177965416"/>
                    </a:ext>
                  </a:extLst>
                </a:gridCol>
                <a:gridCol w="1029335">
                  <a:extLst>
                    <a:ext uri="{9D8B030D-6E8A-4147-A177-3AD203B41FA5}">
                      <a16:colId xmlns:a16="http://schemas.microsoft.com/office/drawing/2014/main" val="179274690"/>
                    </a:ext>
                  </a:extLst>
                </a:gridCol>
                <a:gridCol w="1157605">
                  <a:extLst>
                    <a:ext uri="{9D8B030D-6E8A-4147-A177-3AD203B41FA5}">
                      <a16:colId xmlns:a16="http://schemas.microsoft.com/office/drawing/2014/main" val="1684702545"/>
                    </a:ext>
                  </a:extLst>
                </a:gridCol>
              </a:tblGrid>
              <a:tr h="246294">
                <a:tc gridSpan="2">
                  <a:txBody>
                    <a:bodyPr/>
                    <a:lstStyle/>
                    <a:p>
                      <a:pPr algn="ctr"/>
                      <a:r>
                        <a:rPr lang="en-GB" sz="1400">
                          <a:effectLst/>
                        </a:rPr>
                        <a:t>INCOME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r>
                        <a:rPr lang="en-GB" sz="140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GB" sz="1400">
                          <a:effectLst/>
                        </a:rPr>
                        <a:t>EXPENDITURE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r>
                        <a:rPr lang="en-GB" sz="140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5991438"/>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2022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2021</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2022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2021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7341088"/>
                  </a:ext>
                </a:extLst>
              </a:tr>
              <a:tr h="492588">
                <a:tc>
                  <a:txBody>
                    <a:bodyPr/>
                    <a:lstStyle/>
                    <a:p>
                      <a:r>
                        <a:rPr lang="en-GB" sz="1400">
                          <a:effectLst/>
                        </a:rPr>
                        <a:t>Members &amp; Donations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19,167.52</a:t>
                      </a:r>
                    </a:p>
                  </a:txBody>
                  <a:tcPr marL="68580" marR="68580" marT="0" marB="0"/>
                </a:tc>
                <a:tc>
                  <a:txBody>
                    <a:bodyPr/>
                    <a:lstStyle/>
                    <a:p>
                      <a:r>
                        <a:rPr lang="en-GB" sz="1400">
                          <a:effectLst/>
                        </a:rPr>
                        <a:t>10,257.90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Meetings/Room Hire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  nil</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nil</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9773350"/>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Stationery/Postage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      578.04</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78.73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7274244"/>
                  </a:ext>
                </a:extLst>
              </a:tr>
              <a:tr h="492588">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Speaker Fees + Soundcloud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      nil</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799.00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6678849"/>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Salary (Admin Sec)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20,796.00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20,796.00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4479940"/>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Bank Charges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        68.53</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63.23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1442047"/>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Pix Copyright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Nil</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290.00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8477701"/>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9162871"/>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7260445"/>
                  </a:ext>
                </a:extLst>
              </a:tr>
              <a:tr h="246294">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8376916"/>
                  </a:ext>
                </a:extLst>
              </a:tr>
              <a:tr h="246294">
                <a:tc>
                  <a:txBody>
                    <a:bodyPr/>
                    <a:lstStyle/>
                    <a:p>
                      <a:r>
                        <a:rPr lang="en-GB" sz="1400">
                          <a:effectLst/>
                        </a:rPr>
                        <a:t>Total Income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€19,167.52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€10,257.90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a:effectLst/>
                        </a:rPr>
                        <a:t>Total Expenditure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 €22,241.57</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dirty="0">
                          <a:effectLst/>
                        </a:rPr>
                        <a:t>€22,026.96</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3789027"/>
                  </a:ext>
                </a:extLst>
              </a:tr>
            </a:tbl>
          </a:graphicData>
        </a:graphic>
      </p:graphicFrame>
      <p:pic>
        <p:nvPicPr>
          <p:cNvPr id="6" name="Picture 2" descr="Association of Catholic Priests Ireland - Home | Facebook">
            <a:extLst>
              <a:ext uri="{FF2B5EF4-FFF2-40B4-BE49-F238E27FC236}">
                <a16:creationId xmlns:a16="http://schemas.microsoft.com/office/drawing/2014/main" id="{2EACDF80-1F21-4D30-ADAE-3376F1E31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54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rPr>
              <a:t>FINANCE</a:t>
            </a:r>
            <a:r>
              <a:rPr lang="en-GB" sz="4000" dirty="0">
                <a:solidFill>
                  <a:srgbClr val="FFFFFF"/>
                </a:solidFill>
                <a:latin typeface="+mn-lt"/>
              </a:rPr>
              <a:t>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a:spcAft>
                <a:spcPts val="800"/>
              </a:spcAft>
              <a:buFont typeface="Wingdings" panose="05000000000000000000" pitchFamily="2" charset="2"/>
              <a:buChar char="q"/>
            </a:pPr>
            <a:r>
              <a:rPr lang="en-GB" sz="6000" b="1" dirty="0">
                <a:effectLst/>
                <a:ea typeface="Calibri" panose="020F0502020204030204" pitchFamily="34" charset="0"/>
                <a:cs typeface="Times New Roman" panose="02020603050405020304" pitchFamily="18" charset="0"/>
              </a:rPr>
              <a:t>2022</a:t>
            </a:r>
          </a:p>
          <a:p>
            <a:pPr marL="0" indent="0">
              <a:spcAft>
                <a:spcPts val="800"/>
              </a:spcAft>
              <a:buNone/>
            </a:pPr>
            <a:r>
              <a:rPr lang="en-GB" sz="4800" b="1" dirty="0">
                <a:effectLst/>
                <a:ea typeface="Calibri" panose="020F0502020204030204" pitchFamily="34" charset="0"/>
                <a:cs typeface="Times New Roman" panose="02020603050405020304" pitchFamily="18" charset="0"/>
              </a:rPr>
              <a:t>Excess of Expenditure over Income €3,074.</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80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rPr>
              <a:t>FINANCE</a:t>
            </a:r>
            <a:r>
              <a:rPr lang="en-GB" sz="4000" dirty="0">
                <a:solidFill>
                  <a:srgbClr val="FFFFFF"/>
                </a:solidFill>
                <a:latin typeface="+mn-lt"/>
              </a:rPr>
              <a:t>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a:spcAft>
                <a:spcPts val="800"/>
              </a:spcAft>
              <a:buFont typeface="Wingdings" panose="05000000000000000000" pitchFamily="2" charset="2"/>
              <a:buChar char="q"/>
            </a:pPr>
            <a:r>
              <a:rPr lang="en-GB" sz="6000" b="1" dirty="0">
                <a:effectLst/>
                <a:ea typeface="Calibri" panose="020F0502020204030204" pitchFamily="34" charset="0"/>
                <a:cs typeface="Times New Roman" panose="02020603050405020304" pitchFamily="18" charset="0"/>
              </a:rPr>
              <a:t>2021</a:t>
            </a:r>
          </a:p>
          <a:p>
            <a:pPr marL="0" indent="0">
              <a:spcAft>
                <a:spcPts val="800"/>
              </a:spcAft>
              <a:buNone/>
            </a:pPr>
            <a:r>
              <a:rPr lang="en-GB" sz="4800" b="1" dirty="0">
                <a:effectLst/>
                <a:ea typeface="Calibri" panose="020F0502020204030204" pitchFamily="34" charset="0"/>
                <a:cs typeface="Times New Roman" panose="02020603050405020304" pitchFamily="18" charset="0"/>
              </a:rPr>
              <a:t>Excess of Expenditure over Income</a:t>
            </a:r>
            <a:r>
              <a:rPr lang="en-GB" sz="4800" b="1" dirty="0">
                <a:ea typeface="Calibri" panose="020F0502020204030204" pitchFamily="34" charset="0"/>
                <a:cs typeface="Times New Roman" panose="02020603050405020304" pitchFamily="18" charset="0"/>
              </a:rPr>
              <a:t>  €11,769</a:t>
            </a:r>
            <a:r>
              <a:rPr lang="en-GB" sz="4800" dirty="0">
                <a:ea typeface="Calibri" panose="020F0502020204030204" pitchFamily="34" charset="0"/>
                <a:cs typeface="Times New Roman" panose="02020603050405020304" pitchFamily="18" charset="0"/>
              </a:rPr>
              <a:t>. </a:t>
            </a:r>
            <a:endParaRPr lang="en-GB" sz="4800" dirty="0">
              <a:effectLst/>
              <a:ea typeface="Calibri" panose="020F0502020204030204" pitchFamily="34" charset="0"/>
              <a:cs typeface="Times New Roman" panose="02020603050405020304" pitchFamily="18" charset="0"/>
            </a:endParaRP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7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rPr>
              <a:t>FINANCE</a:t>
            </a:r>
            <a:r>
              <a:rPr lang="en-GB" sz="4000" dirty="0">
                <a:solidFill>
                  <a:srgbClr val="FFFFFF"/>
                </a:solidFill>
                <a:latin typeface="+mn-lt"/>
              </a:rPr>
              <a:t>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lnSpcReduction="10000"/>
          </a:bodyPr>
          <a:lstStyle/>
          <a:p>
            <a:pPr>
              <a:spcAft>
                <a:spcPts val="800"/>
              </a:spcAft>
              <a:buFont typeface="Wingdings" panose="05000000000000000000" pitchFamily="2" charset="2"/>
              <a:buChar char="q"/>
            </a:pPr>
            <a:r>
              <a:rPr lang="en-GB" sz="6000" b="1" dirty="0">
                <a:effectLst/>
                <a:ea typeface="Calibri" panose="020F0502020204030204" pitchFamily="34" charset="0"/>
                <a:cs typeface="Times New Roman" panose="02020603050405020304" pitchFamily="18" charset="0"/>
              </a:rPr>
              <a:t>Bank Balances</a:t>
            </a:r>
            <a:endParaRPr lang="en-GB" sz="4000" b="1" dirty="0">
              <a:ea typeface="Calibri" panose="020F0502020204030204" pitchFamily="34" charset="0"/>
              <a:cs typeface="Times New Roman" panose="02020603050405020304" pitchFamily="18" charset="0"/>
            </a:endParaRPr>
          </a:p>
          <a:p>
            <a:pPr marL="0" indent="0">
              <a:spcAft>
                <a:spcPts val="800"/>
              </a:spcAft>
              <a:buNone/>
            </a:pPr>
            <a:endParaRPr lang="en-GB" sz="4000" b="1" dirty="0">
              <a:ea typeface="Calibri" panose="020F0502020204030204" pitchFamily="34" charset="0"/>
              <a:cs typeface="Times New Roman" panose="02020603050405020304" pitchFamily="18" charset="0"/>
            </a:endParaRPr>
          </a:p>
          <a:p>
            <a:pPr marL="0" indent="0">
              <a:spcAft>
                <a:spcPts val="800"/>
              </a:spcAft>
              <a:buNone/>
            </a:pPr>
            <a:r>
              <a:rPr lang="en-GB" sz="4000" b="1" dirty="0">
                <a:ea typeface="Calibri" panose="020F0502020204030204" pitchFamily="34" charset="0"/>
                <a:cs typeface="Times New Roman" panose="02020603050405020304" pitchFamily="18" charset="0"/>
              </a:rPr>
              <a:t>31.8.20		€25,304</a:t>
            </a:r>
          </a:p>
          <a:p>
            <a:pPr marL="0" indent="0">
              <a:spcAft>
                <a:spcPts val="800"/>
              </a:spcAft>
              <a:buNone/>
            </a:pPr>
            <a:endParaRPr lang="en-GB" sz="4000" b="1" dirty="0">
              <a:effectLst/>
              <a:ea typeface="Calibri" panose="020F0502020204030204" pitchFamily="34" charset="0"/>
              <a:cs typeface="Times New Roman" panose="02020603050405020304" pitchFamily="18" charset="0"/>
            </a:endParaRPr>
          </a:p>
          <a:p>
            <a:pPr marL="0" indent="0">
              <a:spcAft>
                <a:spcPts val="800"/>
              </a:spcAft>
              <a:buNone/>
            </a:pPr>
            <a:r>
              <a:rPr lang="en-GB" sz="4000" b="1" dirty="0">
                <a:ea typeface="Calibri" panose="020F0502020204030204" pitchFamily="34" charset="0"/>
                <a:cs typeface="Times New Roman" panose="02020603050405020304" pitchFamily="18" charset="0"/>
              </a:rPr>
              <a:t>31.8.21		€13,535</a:t>
            </a:r>
          </a:p>
          <a:p>
            <a:pPr marL="0" indent="0">
              <a:spcAft>
                <a:spcPts val="800"/>
              </a:spcAft>
              <a:buNone/>
            </a:pPr>
            <a:endParaRPr lang="en-GB" sz="4000" b="1" dirty="0">
              <a:effectLst/>
              <a:ea typeface="Calibri" panose="020F0502020204030204" pitchFamily="34" charset="0"/>
              <a:cs typeface="Times New Roman" panose="02020603050405020304" pitchFamily="18" charset="0"/>
            </a:endParaRPr>
          </a:p>
          <a:p>
            <a:pPr marL="0" indent="0">
              <a:spcAft>
                <a:spcPts val="800"/>
              </a:spcAft>
              <a:buNone/>
            </a:pPr>
            <a:r>
              <a:rPr lang="en-GB" sz="4000" b="1" dirty="0">
                <a:ea typeface="Calibri" panose="020F0502020204030204" pitchFamily="34" charset="0"/>
                <a:cs typeface="Times New Roman" panose="02020603050405020304" pitchFamily="18" charset="0"/>
              </a:rPr>
              <a:t>31.8.22		€10,451. </a:t>
            </a:r>
            <a:endParaRPr lang="en-GB" sz="4000" b="1" dirty="0">
              <a:effectLst/>
              <a:ea typeface="Calibri" panose="020F0502020204030204" pitchFamily="34" charset="0"/>
              <a:cs typeface="Times New Roman" panose="02020603050405020304" pitchFamily="18" charset="0"/>
            </a:endParaRP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22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nhaltsplatzhalter 3">
            <a:extLst>
              <a:ext uri="{FF2B5EF4-FFF2-40B4-BE49-F238E27FC236}">
                <a16:creationId xmlns:a16="http://schemas.microsoft.com/office/drawing/2014/main" id="{B75F0649-70EB-433E-8554-ABC39A70A5BF}"/>
              </a:ext>
            </a:extLst>
          </p:cNvPr>
          <p:cNvPicPr>
            <a:picLocks noChangeAspect="1"/>
          </p:cNvPicPr>
          <p:nvPr/>
        </p:nvPicPr>
        <p:blipFill>
          <a:blip r:embed="rId2"/>
          <a:stretch>
            <a:fillRect/>
          </a:stretch>
        </p:blipFill>
        <p:spPr>
          <a:xfrm>
            <a:off x="4420843" y="0"/>
            <a:ext cx="3349548" cy="7282963"/>
          </a:xfrm>
          <a:prstGeom prst="rect">
            <a:avLst/>
          </a:prstGeom>
        </p:spPr>
      </p:pic>
      <p:pic>
        <p:nvPicPr>
          <p:cNvPr id="8" name="Picture 2" descr="Association of Catholic Priests Ireland - Home | Facebook">
            <a:extLst>
              <a:ext uri="{FF2B5EF4-FFF2-40B4-BE49-F238E27FC236}">
                <a16:creationId xmlns:a16="http://schemas.microsoft.com/office/drawing/2014/main" id="{11097170-F2A0-4A40-99B6-9097E85CD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685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nhaltsplatzhalter 5">
            <a:extLst>
              <a:ext uri="{FF2B5EF4-FFF2-40B4-BE49-F238E27FC236}">
                <a16:creationId xmlns:a16="http://schemas.microsoft.com/office/drawing/2014/main" id="{7D89F3DA-0E06-4FAD-B935-D85C517D764C}"/>
              </a:ext>
            </a:extLst>
          </p:cNvPr>
          <p:cNvPicPr>
            <a:picLocks noChangeAspect="1"/>
          </p:cNvPicPr>
          <p:nvPr/>
        </p:nvPicPr>
        <p:blipFill>
          <a:blip r:embed="rId2"/>
          <a:stretch>
            <a:fillRect/>
          </a:stretch>
        </p:blipFill>
        <p:spPr>
          <a:xfrm>
            <a:off x="4612296" y="-254524"/>
            <a:ext cx="3369169" cy="7525006"/>
          </a:xfrm>
          <a:prstGeom prst="rect">
            <a:avLst/>
          </a:prstGeom>
        </p:spPr>
      </p:pic>
      <p:pic>
        <p:nvPicPr>
          <p:cNvPr id="14" name="Picture 2" descr="Association of Catholic Priests Ireland - Home | Facebook">
            <a:extLst>
              <a:ext uri="{FF2B5EF4-FFF2-40B4-BE49-F238E27FC236}">
                <a16:creationId xmlns:a16="http://schemas.microsoft.com/office/drawing/2014/main" id="{5E9AC6A2-0CAF-410F-AAC7-6544E1445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 y="-85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2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44386608-C392-416E-A625-90B4FCEE9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715" y="0"/>
            <a:ext cx="3517803" cy="7070961"/>
          </a:xfrm>
          <a:prstGeom prst="rect">
            <a:avLst/>
          </a:prstGeom>
        </p:spPr>
      </p:pic>
      <p:pic>
        <p:nvPicPr>
          <p:cNvPr id="9" name="Picture 2" descr="Association of Catholic Priests Ireland - Home | Facebook">
            <a:extLst>
              <a:ext uri="{FF2B5EF4-FFF2-40B4-BE49-F238E27FC236}">
                <a16:creationId xmlns:a16="http://schemas.microsoft.com/office/drawing/2014/main" id="{B87D3A67-73D4-41D7-B133-57A9A4F78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7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FFF80-3F6E-4190-847D-74FCAB1584DC}"/>
              </a:ext>
            </a:extLst>
          </p:cNvPr>
          <p:cNvSpPr>
            <a:spLocks noGrp="1"/>
          </p:cNvSpPr>
          <p:nvPr>
            <p:ph type="title"/>
          </p:nvPr>
        </p:nvSpPr>
        <p:spPr>
          <a:xfrm>
            <a:off x="586478" y="1683756"/>
            <a:ext cx="3115265" cy="2396359"/>
          </a:xfrm>
        </p:spPr>
        <p:txBody>
          <a:bodyPr anchor="b">
            <a:normAutofit/>
          </a:bodyPr>
          <a:lstStyle/>
          <a:p>
            <a:pPr algn="r"/>
            <a:br>
              <a:rPr lang="en-IE" sz="4000" dirty="0">
                <a:solidFill>
                  <a:srgbClr val="FFFFFF"/>
                </a:solidFill>
              </a:rPr>
            </a:br>
            <a:r>
              <a:rPr lang="en-IE" sz="4000" b="1" dirty="0">
                <a:solidFill>
                  <a:srgbClr val="FFFFFF"/>
                </a:solidFill>
              </a:rPr>
              <a:t>The ACP Today-</a:t>
            </a:r>
          </a:p>
        </p:txBody>
      </p:sp>
      <p:graphicFrame>
        <p:nvGraphicFramePr>
          <p:cNvPr id="5" name="Content Placeholder 2">
            <a:extLst>
              <a:ext uri="{FF2B5EF4-FFF2-40B4-BE49-F238E27FC236}">
                <a16:creationId xmlns:a16="http://schemas.microsoft.com/office/drawing/2014/main" id="{46FB37A4-3FEA-45D3-A86C-1FF17C0A5168}"/>
              </a:ext>
            </a:extLst>
          </p:cNvPr>
          <p:cNvGraphicFramePr>
            <a:graphicFrameLocks noGrp="1"/>
          </p:cNvGraphicFramePr>
          <p:nvPr>
            <p:ph idx="1"/>
            <p:extLst>
              <p:ext uri="{D42A27DB-BD31-4B8C-83A1-F6EECF244321}">
                <p14:modId xmlns:p14="http://schemas.microsoft.com/office/powerpoint/2010/main" val="15295801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879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11F857-6E54-4BBE-93E2-1ED15F069648}"/>
              </a:ext>
            </a:extLst>
          </p:cNvPr>
          <p:cNvSpPr>
            <a:spLocks noGrp="1"/>
          </p:cNvSpPr>
          <p:nvPr>
            <p:ph type="title"/>
          </p:nvPr>
        </p:nvSpPr>
        <p:spPr>
          <a:xfrm>
            <a:off x="586478" y="1683756"/>
            <a:ext cx="3115265" cy="2396359"/>
          </a:xfrm>
        </p:spPr>
        <p:txBody>
          <a:bodyPr anchor="b">
            <a:normAutofit/>
          </a:bodyPr>
          <a:lstStyle/>
          <a:p>
            <a:pPr algn="r"/>
            <a:br>
              <a:rPr lang="en-IE" sz="3100" dirty="0">
                <a:solidFill>
                  <a:srgbClr val="FFFFFF"/>
                </a:solidFill>
              </a:rPr>
            </a:br>
            <a:br>
              <a:rPr lang="en-IE" sz="3100" dirty="0">
                <a:solidFill>
                  <a:srgbClr val="FFFFFF"/>
                </a:solidFill>
              </a:rPr>
            </a:br>
            <a:r>
              <a:rPr lang="en-IE" sz="3100" dirty="0">
                <a:solidFill>
                  <a:srgbClr val="FFFFFF"/>
                </a:solidFill>
              </a:rPr>
              <a:t>	</a:t>
            </a:r>
            <a:r>
              <a:rPr lang="en-IE" sz="3100" b="1" dirty="0">
                <a:solidFill>
                  <a:srgbClr val="FFFFFF"/>
                </a:solidFill>
              </a:rPr>
              <a:t>HELPING THE ACP TO THRIVE</a:t>
            </a:r>
            <a:r>
              <a:rPr lang="en-IE" sz="3100" dirty="0">
                <a:solidFill>
                  <a:srgbClr val="FFFFFF"/>
                </a:solidFill>
              </a:rPr>
              <a:t>:</a:t>
            </a:r>
          </a:p>
        </p:txBody>
      </p:sp>
      <p:graphicFrame>
        <p:nvGraphicFramePr>
          <p:cNvPr id="29" name="Content Placeholder 2">
            <a:extLst>
              <a:ext uri="{FF2B5EF4-FFF2-40B4-BE49-F238E27FC236}">
                <a16:creationId xmlns:a16="http://schemas.microsoft.com/office/drawing/2014/main" id="{2F9AB81C-54F9-4088-8FA3-F1B438F59BF4}"/>
              </a:ext>
            </a:extLst>
          </p:cNvPr>
          <p:cNvGraphicFramePr>
            <a:graphicFrameLocks noGrp="1"/>
          </p:cNvGraphicFramePr>
          <p:nvPr>
            <p:ph idx="1"/>
            <p:extLst>
              <p:ext uri="{D42A27DB-BD31-4B8C-83A1-F6EECF244321}">
                <p14:modId xmlns:p14="http://schemas.microsoft.com/office/powerpoint/2010/main" val="187360273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623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B0CE47E9-88BC-4858-BF21-FB58D6A07928}"/>
              </a:ext>
            </a:extLst>
          </p:cNvPr>
          <p:cNvSpPr txBox="1"/>
          <p:nvPr/>
        </p:nvSpPr>
        <p:spPr>
          <a:xfrm>
            <a:off x="1733239" y="6825784"/>
            <a:ext cx="10325721" cy="230832"/>
          </a:xfrm>
          <a:prstGeom prst="rect">
            <a:avLst/>
          </a:prstGeom>
          <a:noFill/>
        </p:spPr>
        <p:txBody>
          <a:bodyPr wrap="square" rtlCol="0">
            <a:spAutoFit/>
          </a:bodyPr>
          <a:lstStyle/>
          <a:p>
            <a:r>
              <a:rPr lang="en-GB" sz="900"/>
              <a:t>"</a:t>
            </a:r>
            <a:r>
              <a:rPr lang="en-GB" sz="900">
                <a:hlinkClick r:id="rId2" tooltip="http://www.thebluediamondgallery.com/typewriter/a/agenda.html"/>
              </a:rPr>
              <a:t>Dieses Foto</a:t>
            </a:r>
            <a:r>
              <a:rPr lang="en-GB" sz="900"/>
              <a:t>" von Unbekannter Autor ist lizenziert gemäß </a:t>
            </a:r>
            <a:r>
              <a:rPr lang="en-GB" sz="900">
                <a:hlinkClick r:id="rId3" tooltip="https://creativecommons.org/licenses/by-sa/3.0/"/>
              </a:rPr>
              <a:t>CC BY-SA</a:t>
            </a:r>
            <a:endParaRPr lang="en-GB" sz="90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drinnen, Gerät enthält.&#10;&#10;Automatisch generierte Beschreibung">
            <a:extLst>
              <a:ext uri="{FF2B5EF4-FFF2-40B4-BE49-F238E27FC236}">
                <a16:creationId xmlns:a16="http://schemas.microsoft.com/office/drawing/2014/main" id="{EF9FD656-1012-4FE9-81FD-61F9F487A97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l="21030"/>
          <a:stretch/>
        </p:blipFill>
        <p:spPr>
          <a:xfrm>
            <a:off x="4037826" y="-10138"/>
            <a:ext cx="8154174" cy="6858000"/>
          </a:xfrm>
          <a:prstGeom prst="rect">
            <a:avLst/>
          </a:prstGeom>
        </p:spPr>
      </p:pic>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56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latin typeface="+mn-lt"/>
              </a:rPr>
              <a:t>AOB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lnSpcReduction="10000"/>
          </a:bodyPr>
          <a:lstStyle/>
          <a:p>
            <a:pPr>
              <a:spcAft>
                <a:spcPts val="800"/>
              </a:spcAft>
              <a:buFont typeface="Wingdings" panose="05000000000000000000" pitchFamily="2" charset="2"/>
              <a:buChar char="q"/>
            </a:pPr>
            <a:endParaRPr lang="en-GB" sz="5400" dirty="0">
              <a:effectLst/>
              <a:ea typeface="Calibri" panose="020F0502020204030204" pitchFamily="34" charset="0"/>
              <a:cs typeface="Times New Roman" panose="02020603050405020304" pitchFamily="18" charset="0"/>
            </a:endParaRPr>
          </a:p>
          <a:p>
            <a:pPr>
              <a:spcAft>
                <a:spcPts val="800"/>
              </a:spcAft>
            </a:pPr>
            <a:r>
              <a:rPr lang="en-GB" sz="5400" b="1" u="sng" dirty="0">
                <a:ea typeface="Calibri" panose="020F0502020204030204" pitchFamily="34" charset="0"/>
                <a:cs typeface="Times New Roman" panose="02020603050405020304" pitchFamily="18" charset="0"/>
              </a:rPr>
              <a:t>Thank you:</a:t>
            </a:r>
          </a:p>
          <a:p>
            <a:pPr>
              <a:spcAft>
                <a:spcPts val="800"/>
              </a:spcAft>
              <a:buFont typeface="Wingdings" panose="05000000000000000000" pitchFamily="2" charset="2"/>
              <a:buChar char="q"/>
            </a:pPr>
            <a:r>
              <a:rPr lang="en-GB" sz="5400" dirty="0">
                <a:ea typeface="Calibri" panose="020F0502020204030204" pitchFamily="34" charset="0"/>
                <a:cs typeface="Times New Roman" panose="02020603050405020304" pitchFamily="18" charset="0"/>
              </a:rPr>
              <a:t>Paul Daly</a:t>
            </a:r>
          </a:p>
          <a:p>
            <a:pPr>
              <a:spcAft>
                <a:spcPts val="800"/>
              </a:spcAft>
              <a:buFont typeface="Wingdings" panose="05000000000000000000" pitchFamily="2" charset="2"/>
              <a:buChar char="q"/>
            </a:pPr>
            <a:r>
              <a:rPr lang="en-GB" sz="5400" dirty="0">
                <a:ea typeface="Calibri" panose="020F0502020204030204" pitchFamily="34" charset="0"/>
                <a:cs typeface="Times New Roman" panose="02020603050405020304" pitchFamily="18" charset="0"/>
              </a:rPr>
              <a:t>Media</a:t>
            </a:r>
          </a:p>
          <a:p>
            <a:pPr>
              <a:spcAft>
                <a:spcPts val="800"/>
              </a:spcAft>
              <a:buFont typeface="Wingdings" panose="05000000000000000000" pitchFamily="2" charset="2"/>
              <a:buChar char="q"/>
            </a:pPr>
            <a:r>
              <a:rPr lang="en-GB" sz="5400" dirty="0">
                <a:ea typeface="Calibri" panose="020F0502020204030204" pitchFamily="34" charset="0"/>
                <a:cs typeface="Times New Roman" panose="02020603050405020304" pitchFamily="18" charset="0"/>
              </a:rPr>
              <a:t>Hotel</a:t>
            </a:r>
          </a:p>
          <a:p>
            <a:pPr>
              <a:spcAft>
                <a:spcPts val="800"/>
              </a:spcAft>
              <a:buFont typeface="Wingdings" panose="05000000000000000000" pitchFamily="2" charset="2"/>
              <a:buChar char="q"/>
            </a:pPr>
            <a:r>
              <a:rPr lang="en-GB" sz="5400" dirty="0">
                <a:ea typeface="Calibri" panose="020F0502020204030204" pitchFamily="34" charset="0"/>
                <a:cs typeface="Times New Roman" panose="02020603050405020304" pitchFamily="18" charset="0"/>
              </a:rPr>
              <a:t>Members </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99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latin typeface="+mn-lt"/>
              </a:rPr>
              <a:t>CONCLUSION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575128" y="431765"/>
            <a:ext cx="6555347" cy="5546047"/>
          </a:xfrm>
        </p:spPr>
        <p:txBody>
          <a:bodyPr anchor="ctr">
            <a:normAutofit/>
          </a:bodyPr>
          <a:lstStyle/>
          <a:p>
            <a:pPr marL="0" indent="0">
              <a:spcAft>
                <a:spcPts val="800"/>
              </a:spcAft>
              <a:buNone/>
            </a:pPr>
            <a:r>
              <a:rPr lang="de-DE" sz="4000" b="1" dirty="0">
                <a:ea typeface="Calibri" panose="020F0502020204030204" pitchFamily="34" charset="0"/>
                <a:cs typeface="Times New Roman" panose="02020603050405020304" pitchFamily="18" charset="0"/>
              </a:rPr>
              <a:t>Do not depend on the hope of results. When you are doing the sort of work you have taken on..... You may have to face the fact that your work will be apparently worthless and even achieve no results at all......</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42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latin typeface="+mn-lt"/>
              </a:rPr>
              <a:t>CONCLUSION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marL="0" indent="0">
              <a:spcAft>
                <a:spcPts val="800"/>
              </a:spcAft>
              <a:buNone/>
            </a:pPr>
            <a:r>
              <a:rPr lang="de-DE" sz="4000" dirty="0">
                <a:ea typeface="Calibri" panose="020F0502020204030204" pitchFamily="34" charset="0"/>
                <a:cs typeface="Times New Roman" panose="02020603050405020304" pitchFamily="18" charset="0"/>
              </a:rPr>
              <a:t>.....</a:t>
            </a:r>
            <a:r>
              <a:rPr lang="de-DE" sz="4000" b="1" dirty="0">
                <a:ea typeface="Calibri" panose="020F0502020204030204" pitchFamily="34" charset="0"/>
                <a:cs typeface="Times New Roman" panose="02020603050405020304" pitchFamily="18" charset="0"/>
              </a:rPr>
              <a:t>As you get used to this idea you start more and more to concentrate not on the results but on the value, the rightness, the truth of the work itself. </a:t>
            </a:r>
          </a:p>
          <a:p>
            <a:pPr marL="0" indent="0">
              <a:spcAft>
                <a:spcPts val="800"/>
              </a:spcAft>
              <a:buNone/>
            </a:pPr>
            <a:r>
              <a:rPr lang="de-DE" sz="4000" b="1" dirty="0">
                <a:ea typeface="Calibri" panose="020F0502020204030204" pitchFamily="34" charset="0"/>
                <a:cs typeface="Times New Roman" panose="02020603050405020304" pitchFamily="18" charset="0"/>
              </a:rPr>
              <a:t>Thomas Merton. </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296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129622" y="649480"/>
            <a:ext cx="3400656" cy="3953507"/>
          </a:xfrm>
        </p:spPr>
        <p:txBody>
          <a:bodyPr anchor="b">
            <a:normAutofit/>
          </a:bodyPr>
          <a:lstStyle/>
          <a:p>
            <a:pPr algn="r"/>
            <a:r>
              <a:rPr lang="en-GB" sz="4000" dirty="0">
                <a:solidFill>
                  <a:srgbClr val="FFFFFF"/>
                </a:solidFill>
                <a:latin typeface="+mn-lt"/>
              </a:rPr>
              <a:t>CONCLUSION  </a:t>
            </a: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marL="0" indent="0">
              <a:spcAft>
                <a:spcPts val="800"/>
              </a:spcAft>
              <a:buNone/>
            </a:pPr>
            <a:r>
              <a:rPr lang="de-DE" sz="4000" b="1" dirty="0">
                <a:ea typeface="Calibri" panose="020F0502020204030204" pitchFamily="34" charset="0"/>
                <a:cs typeface="Times New Roman" panose="02020603050405020304" pitchFamily="18" charset="0"/>
              </a:rPr>
              <a:t>And we Pray:</a:t>
            </a:r>
          </a:p>
          <a:p>
            <a:pPr marL="0" indent="0">
              <a:spcAft>
                <a:spcPts val="800"/>
              </a:spcAft>
              <a:buNone/>
            </a:pPr>
            <a:r>
              <a:rPr lang="de-DE" sz="4000" b="1" dirty="0">
                <a:ea typeface="Calibri" panose="020F0502020204030204" pitchFamily="34" charset="0"/>
                <a:cs typeface="Times New Roman" panose="02020603050405020304" pitchFamily="18" charset="0"/>
              </a:rPr>
              <a:t>Lord, purge our eyes to see,</a:t>
            </a:r>
          </a:p>
          <a:p>
            <a:pPr marL="0" indent="0">
              <a:spcAft>
                <a:spcPts val="800"/>
              </a:spcAft>
              <a:buNone/>
            </a:pPr>
            <a:r>
              <a:rPr lang="de-DE" sz="4000" b="1" dirty="0">
                <a:ea typeface="Calibri" panose="020F0502020204030204" pitchFamily="34" charset="0"/>
                <a:cs typeface="Times New Roman" panose="02020603050405020304" pitchFamily="18" charset="0"/>
              </a:rPr>
              <a:t>Within the seed a tree,</a:t>
            </a:r>
          </a:p>
          <a:p>
            <a:pPr marL="0" indent="0">
              <a:spcAft>
                <a:spcPts val="800"/>
              </a:spcAft>
              <a:buNone/>
            </a:pPr>
            <a:r>
              <a:rPr lang="de-DE" sz="4000" b="1" dirty="0">
                <a:ea typeface="Calibri" panose="020F0502020204030204" pitchFamily="34" charset="0"/>
                <a:cs typeface="Times New Roman" panose="02020603050405020304" pitchFamily="18" charset="0"/>
              </a:rPr>
              <a:t>Within the glowing egg a bird,</a:t>
            </a:r>
          </a:p>
          <a:p>
            <a:pPr marL="0" indent="0">
              <a:spcAft>
                <a:spcPts val="800"/>
              </a:spcAft>
              <a:buNone/>
            </a:pPr>
            <a:r>
              <a:rPr lang="de-DE" sz="4000" b="1" dirty="0">
                <a:ea typeface="Calibri" panose="020F0502020204030204" pitchFamily="34" charset="0"/>
                <a:cs typeface="Times New Roman" panose="02020603050405020304" pitchFamily="18" charset="0"/>
              </a:rPr>
              <a:t>Within the shroud a butterfly. Amen.  </a:t>
            </a:r>
          </a:p>
        </p:txBody>
      </p:sp>
      <p:pic>
        <p:nvPicPr>
          <p:cNvPr id="19" name="Picture 2" descr="Association of Catholic Priests Ireland - Home | Facebook">
            <a:extLst>
              <a:ext uri="{FF2B5EF4-FFF2-40B4-BE49-F238E27FC236}">
                <a16:creationId xmlns:a16="http://schemas.microsoft.com/office/drawing/2014/main" id="{DF7722A3-69C1-4A64-889F-BF607618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65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E89E6F-B4C3-4716-900C-83382929F823}"/>
              </a:ext>
            </a:extLst>
          </p:cNvPr>
          <p:cNvSpPr>
            <a:spLocks noGrp="1"/>
          </p:cNvSpPr>
          <p:nvPr>
            <p:ph type="title"/>
          </p:nvPr>
        </p:nvSpPr>
        <p:spPr>
          <a:xfrm>
            <a:off x="1971815" y="407185"/>
            <a:ext cx="7091300" cy="898581"/>
          </a:xfrm>
        </p:spPr>
        <p:txBody>
          <a:bodyPr vert="horz" lIns="91440" tIns="45720" rIns="91440" bIns="45720" rtlCol="0" anchor="ctr">
            <a:normAutofit/>
          </a:bodyPr>
          <a:lstStyle/>
          <a:p>
            <a:r>
              <a:rPr lang="en-US" sz="4000" dirty="0">
                <a:solidFill>
                  <a:srgbClr val="FFFFFF"/>
                </a:solidFill>
              </a:rPr>
              <a:t>ACP Information Card</a:t>
            </a:r>
          </a:p>
        </p:txBody>
      </p:sp>
      <p:pic>
        <p:nvPicPr>
          <p:cNvPr id="4" name="Inhaltsplatzhalter 5">
            <a:extLst>
              <a:ext uri="{FF2B5EF4-FFF2-40B4-BE49-F238E27FC236}">
                <a16:creationId xmlns:a16="http://schemas.microsoft.com/office/drawing/2014/main" id="{048A5343-D151-460E-8CB2-B71BDC7A86F5}"/>
              </a:ext>
            </a:extLst>
          </p:cNvPr>
          <p:cNvPicPr>
            <a:picLocks noChangeAspect="1"/>
          </p:cNvPicPr>
          <p:nvPr/>
        </p:nvPicPr>
        <p:blipFill>
          <a:blip r:embed="rId2"/>
          <a:stretch>
            <a:fillRect/>
          </a:stretch>
        </p:blipFill>
        <p:spPr>
          <a:xfrm>
            <a:off x="6441916" y="2301279"/>
            <a:ext cx="5131088" cy="3524626"/>
          </a:xfrm>
          <a:prstGeom prst="rect">
            <a:avLst/>
          </a:prstGeom>
        </p:spPr>
      </p:pic>
      <p:pic>
        <p:nvPicPr>
          <p:cNvPr id="3" name="Inhaltsplatzhalter 6">
            <a:extLst>
              <a:ext uri="{FF2B5EF4-FFF2-40B4-BE49-F238E27FC236}">
                <a16:creationId xmlns:a16="http://schemas.microsoft.com/office/drawing/2014/main" id="{15FD3686-A38F-42F6-BB39-C3F09307C9E8}"/>
              </a:ext>
            </a:extLst>
          </p:cNvPr>
          <p:cNvPicPr>
            <a:picLocks noChangeAspect="1"/>
          </p:cNvPicPr>
          <p:nvPr/>
        </p:nvPicPr>
        <p:blipFill>
          <a:blip r:embed="rId3"/>
          <a:stretch>
            <a:fillRect/>
          </a:stretch>
        </p:blipFill>
        <p:spPr>
          <a:xfrm>
            <a:off x="699714" y="2271803"/>
            <a:ext cx="5131087" cy="3554102"/>
          </a:xfrm>
          <a:prstGeom prst="rect">
            <a:avLst/>
          </a:prstGeom>
        </p:spPr>
      </p:pic>
      <p:pic>
        <p:nvPicPr>
          <p:cNvPr id="10" name="Picture 2" descr="Association of Catholic Priests Ireland - Home | Facebook">
            <a:extLst>
              <a:ext uri="{FF2B5EF4-FFF2-40B4-BE49-F238E27FC236}">
                <a16:creationId xmlns:a16="http://schemas.microsoft.com/office/drawing/2014/main" id="{EE3AB963-5950-4421-9A79-806B3B5D0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 y="-85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92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E89E6F-B4C3-4716-900C-83382929F823}"/>
              </a:ext>
            </a:extLst>
          </p:cNvPr>
          <p:cNvSpPr>
            <a:spLocks noGrp="1"/>
          </p:cNvSpPr>
          <p:nvPr>
            <p:ph type="title"/>
          </p:nvPr>
        </p:nvSpPr>
        <p:spPr>
          <a:xfrm>
            <a:off x="1971815" y="394431"/>
            <a:ext cx="7091300" cy="898581"/>
          </a:xfrm>
        </p:spPr>
        <p:txBody>
          <a:bodyPr vert="horz" lIns="91440" tIns="45720" rIns="91440" bIns="45720" rtlCol="0" anchor="ctr">
            <a:normAutofit/>
          </a:bodyPr>
          <a:lstStyle/>
          <a:p>
            <a:r>
              <a:rPr lang="en-US" sz="4000" dirty="0">
                <a:solidFill>
                  <a:srgbClr val="FFFFFF"/>
                </a:solidFill>
              </a:rPr>
              <a:t>ACP Information Card</a:t>
            </a:r>
          </a:p>
        </p:txBody>
      </p:sp>
      <p:pic>
        <p:nvPicPr>
          <p:cNvPr id="3" name="Inhaltsplatzhalter 6">
            <a:extLst>
              <a:ext uri="{FF2B5EF4-FFF2-40B4-BE49-F238E27FC236}">
                <a16:creationId xmlns:a16="http://schemas.microsoft.com/office/drawing/2014/main" id="{15FD3686-A38F-42F6-BB39-C3F09307C9E8}"/>
              </a:ext>
            </a:extLst>
          </p:cNvPr>
          <p:cNvPicPr>
            <a:picLocks noChangeAspect="1"/>
          </p:cNvPicPr>
          <p:nvPr/>
        </p:nvPicPr>
        <p:blipFill>
          <a:blip r:embed="rId2"/>
          <a:stretch>
            <a:fillRect/>
          </a:stretch>
        </p:blipFill>
        <p:spPr>
          <a:xfrm>
            <a:off x="2302482" y="1576447"/>
            <a:ext cx="7587036" cy="5255241"/>
          </a:xfrm>
          <a:prstGeom prst="rect">
            <a:avLst/>
          </a:prstGeom>
        </p:spPr>
      </p:pic>
      <p:pic>
        <p:nvPicPr>
          <p:cNvPr id="16" name="Picture 2" descr="Association of Catholic Priests Ireland - Home | Facebook">
            <a:extLst>
              <a:ext uri="{FF2B5EF4-FFF2-40B4-BE49-F238E27FC236}">
                <a16:creationId xmlns:a16="http://schemas.microsoft.com/office/drawing/2014/main" id="{31D486FF-06F0-4430-AD79-2DF451CBC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 y="-85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47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E89E6F-B4C3-4716-900C-83382929F823}"/>
              </a:ext>
            </a:extLst>
          </p:cNvPr>
          <p:cNvSpPr>
            <a:spLocks noGrp="1"/>
          </p:cNvSpPr>
          <p:nvPr>
            <p:ph type="title"/>
          </p:nvPr>
        </p:nvSpPr>
        <p:spPr>
          <a:xfrm>
            <a:off x="1971815" y="394431"/>
            <a:ext cx="7091300" cy="898581"/>
          </a:xfrm>
        </p:spPr>
        <p:txBody>
          <a:bodyPr vert="horz" lIns="91440" tIns="45720" rIns="91440" bIns="45720" rtlCol="0" anchor="ctr">
            <a:normAutofit/>
          </a:bodyPr>
          <a:lstStyle/>
          <a:p>
            <a:r>
              <a:rPr lang="en-US" sz="4000" dirty="0">
                <a:solidFill>
                  <a:srgbClr val="FFFFFF"/>
                </a:solidFill>
              </a:rPr>
              <a:t>ACP Information Card</a:t>
            </a:r>
          </a:p>
        </p:txBody>
      </p:sp>
      <p:pic>
        <p:nvPicPr>
          <p:cNvPr id="4" name="Inhaltsplatzhalter 5">
            <a:extLst>
              <a:ext uri="{FF2B5EF4-FFF2-40B4-BE49-F238E27FC236}">
                <a16:creationId xmlns:a16="http://schemas.microsoft.com/office/drawing/2014/main" id="{048A5343-D151-460E-8CB2-B71BDC7A86F5}"/>
              </a:ext>
            </a:extLst>
          </p:cNvPr>
          <p:cNvPicPr>
            <a:picLocks noChangeAspect="1"/>
          </p:cNvPicPr>
          <p:nvPr/>
        </p:nvPicPr>
        <p:blipFill>
          <a:blip r:embed="rId2"/>
          <a:stretch>
            <a:fillRect/>
          </a:stretch>
        </p:blipFill>
        <p:spPr>
          <a:xfrm>
            <a:off x="2240569" y="1553707"/>
            <a:ext cx="7710861" cy="5296713"/>
          </a:xfrm>
          <a:prstGeom prst="rect">
            <a:avLst/>
          </a:prstGeom>
        </p:spPr>
      </p:pic>
      <p:pic>
        <p:nvPicPr>
          <p:cNvPr id="16" name="Picture 2" descr="Association of Catholic Priests Ireland - Home | Facebook">
            <a:extLst>
              <a:ext uri="{FF2B5EF4-FFF2-40B4-BE49-F238E27FC236}">
                <a16:creationId xmlns:a16="http://schemas.microsoft.com/office/drawing/2014/main" id="{E546DDDC-FC35-4D2E-8B50-E6FABE2F4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 y="-85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5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12D30-8F66-4037-BB19-DF2378F7D5BB}"/>
              </a:ext>
            </a:extLst>
          </p:cNvPr>
          <p:cNvSpPr>
            <a:spLocks noGrp="1"/>
          </p:cNvSpPr>
          <p:nvPr>
            <p:ph idx="1"/>
          </p:nvPr>
        </p:nvSpPr>
        <p:spPr>
          <a:xfrm>
            <a:off x="4810259" y="649480"/>
            <a:ext cx="6555347" cy="5546047"/>
          </a:xfrm>
        </p:spPr>
        <p:txBody>
          <a:bodyPr anchor="ctr">
            <a:normAutofit/>
          </a:bodyPr>
          <a:lstStyle/>
          <a:p>
            <a:pPr marL="742950" indent="-742950">
              <a:buAutoNum type="arabicPeriod"/>
            </a:pPr>
            <a:r>
              <a:rPr lang="en-GB" sz="4000" b="1" dirty="0"/>
              <a:t>Welcome</a:t>
            </a:r>
          </a:p>
          <a:p>
            <a:pPr marL="742950" indent="-742950">
              <a:buAutoNum type="arabicPeriod"/>
            </a:pPr>
            <a:r>
              <a:rPr lang="en-GB" sz="4000" b="1" dirty="0"/>
              <a:t>Opening Prayer</a:t>
            </a:r>
          </a:p>
          <a:p>
            <a:pPr marL="742950" indent="-742950">
              <a:buAutoNum type="arabicPeriod"/>
            </a:pPr>
            <a:r>
              <a:rPr lang="en-GB" sz="4000" b="1" dirty="0"/>
              <a:t>Apologies</a:t>
            </a:r>
          </a:p>
          <a:p>
            <a:pPr marL="742950" indent="-742950">
              <a:buAutoNum type="arabicPeriod"/>
            </a:pPr>
            <a:r>
              <a:rPr lang="en-GB" sz="4000" b="1" dirty="0"/>
              <a:t>Minutes</a:t>
            </a:r>
          </a:p>
          <a:p>
            <a:pPr marL="0" indent="0">
              <a:buNone/>
            </a:pPr>
            <a:endParaRPr lang="en-GB" sz="4000" b="1" dirty="0"/>
          </a:p>
          <a:p>
            <a:pPr marL="742950" indent="-742950">
              <a:buAutoNum type="arabicPeriod"/>
            </a:pPr>
            <a:endParaRPr lang="en-GB" sz="3600" dirty="0"/>
          </a:p>
        </p:txBody>
      </p:sp>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7AD3EB0-A8CC-4872-8D46-57BFE8D86896}"/>
              </a:ext>
            </a:extLst>
          </p:cNvPr>
          <p:cNvSpPr txBox="1"/>
          <p:nvPr/>
        </p:nvSpPr>
        <p:spPr>
          <a:xfrm>
            <a:off x="800100" y="2638425"/>
            <a:ext cx="2495550" cy="1015663"/>
          </a:xfrm>
          <a:prstGeom prst="rect">
            <a:avLst/>
          </a:prstGeom>
          <a:noFill/>
        </p:spPr>
        <p:txBody>
          <a:bodyPr wrap="square" rtlCol="0">
            <a:spAutoFit/>
          </a:bodyPr>
          <a:lstStyle/>
          <a:p>
            <a:r>
              <a:rPr lang="de-DE" sz="6000" dirty="0">
                <a:solidFill>
                  <a:schemeClr val="bg1"/>
                </a:solidFill>
                <a:latin typeface="+mj-lt"/>
              </a:rPr>
              <a:t>Agenda</a:t>
            </a:r>
            <a:endParaRPr lang="en-GB" sz="6000" dirty="0">
              <a:solidFill>
                <a:schemeClr val="bg1"/>
              </a:solidFill>
              <a:latin typeface="+mj-lt"/>
            </a:endParaRPr>
          </a:p>
        </p:txBody>
      </p:sp>
    </p:spTree>
    <p:extLst>
      <p:ext uri="{BB962C8B-B14F-4D97-AF65-F5344CB8AC3E}">
        <p14:creationId xmlns:p14="http://schemas.microsoft.com/office/powerpoint/2010/main" val="2261107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12D30-8F66-4037-BB19-DF2378F7D5BB}"/>
              </a:ext>
            </a:extLst>
          </p:cNvPr>
          <p:cNvSpPr>
            <a:spLocks noGrp="1"/>
          </p:cNvSpPr>
          <p:nvPr>
            <p:ph idx="1"/>
          </p:nvPr>
        </p:nvSpPr>
        <p:spPr>
          <a:xfrm>
            <a:off x="4810259" y="649480"/>
            <a:ext cx="6555347" cy="5546047"/>
          </a:xfrm>
        </p:spPr>
        <p:txBody>
          <a:bodyPr anchor="ctr">
            <a:normAutofit/>
          </a:bodyPr>
          <a:lstStyle/>
          <a:p>
            <a:pPr marL="0" indent="0">
              <a:buNone/>
            </a:pPr>
            <a:r>
              <a:rPr lang="en-GB" sz="4000" b="1" dirty="0"/>
              <a:t>5. Annual Review 2022</a:t>
            </a:r>
          </a:p>
          <a:p>
            <a:r>
              <a:rPr lang="en-GB" sz="4000" b="1" dirty="0"/>
              <a:t>Advisory Members</a:t>
            </a:r>
          </a:p>
          <a:p>
            <a:r>
              <a:rPr lang="en-GB" sz="4000" b="1" dirty="0"/>
              <a:t>Leadership Members</a:t>
            </a:r>
          </a:p>
          <a:p>
            <a:r>
              <a:rPr lang="en-GB" sz="4000" b="1" dirty="0"/>
              <a:t>Operational Report</a:t>
            </a:r>
          </a:p>
          <a:p>
            <a:pPr marL="742950" indent="-742950">
              <a:buAutoNum type="arabicPeriod"/>
            </a:pPr>
            <a:endParaRPr lang="en-GB" sz="3600" dirty="0"/>
          </a:p>
        </p:txBody>
      </p:sp>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7AD3EB0-A8CC-4872-8D46-57BFE8D86896}"/>
              </a:ext>
            </a:extLst>
          </p:cNvPr>
          <p:cNvSpPr txBox="1"/>
          <p:nvPr/>
        </p:nvSpPr>
        <p:spPr>
          <a:xfrm>
            <a:off x="800100" y="2638425"/>
            <a:ext cx="2495550" cy="1015663"/>
          </a:xfrm>
          <a:prstGeom prst="rect">
            <a:avLst/>
          </a:prstGeom>
          <a:noFill/>
        </p:spPr>
        <p:txBody>
          <a:bodyPr wrap="square" rtlCol="0">
            <a:spAutoFit/>
          </a:bodyPr>
          <a:lstStyle/>
          <a:p>
            <a:r>
              <a:rPr lang="de-DE" sz="6000" dirty="0">
                <a:solidFill>
                  <a:schemeClr val="bg1"/>
                </a:solidFill>
                <a:latin typeface="+mj-lt"/>
              </a:rPr>
              <a:t>Agenda</a:t>
            </a:r>
            <a:endParaRPr lang="en-GB" sz="6000" dirty="0">
              <a:solidFill>
                <a:schemeClr val="bg1"/>
              </a:solidFill>
              <a:latin typeface="+mj-lt"/>
            </a:endParaRPr>
          </a:p>
        </p:txBody>
      </p:sp>
    </p:spTree>
    <p:extLst>
      <p:ext uri="{BB962C8B-B14F-4D97-AF65-F5344CB8AC3E}">
        <p14:creationId xmlns:p14="http://schemas.microsoft.com/office/powerpoint/2010/main" val="935492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12D30-8F66-4037-BB19-DF2378F7D5BB}"/>
              </a:ext>
            </a:extLst>
          </p:cNvPr>
          <p:cNvSpPr>
            <a:spLocks noGrp="1"/>
          </p:cNvSpPr>
          <p:nvPr>
            <p:ph idx="1"/>
          </p:nvPr>
        </p:nvSpPr>
        <p:spPr>
          <a:xfrm>
            <a:off x="4810259" y="649480"/>
            <a:ext cx="6555347" cy="5546047"/>
          </a:xfrm>
        </p:spPr>
        <p:txBody>
          <a:bodyPr anchor="ctr">
            <a:normAutofit/>
          </a:bodyPr>
          <a:lstStyle/>
          <a:p>
            <a:pPr marL="0" indent="0">
              <a:buNone/>
            </a:pPr>
            <a:r>
              <a:rPr lang="en-GB" sz="4000" b="1" dirty="0"/>
              <a:t>6. Synodal Pathway </a:t>
            </a:r>
          </a:p>
          <a:p>
            <a:pPr marL="0" indent="0">
              <a:buNone/>
            </a:pPr>
            <a:endParaRPr lang="en-GB" sz="4000" b="1" dirty="0"/>
          </a:p>
          <a:p>
            <a:pPr>
              <a:buFont typeface="Wingdings" panose="05000000000000000000" pitchFamily="2" charset="2"/>
              <a:buChar char="q"/>
            </a:pPr>
            <a:r>
              <a:rPr lang="en-GB" sz="4000" b="1" dirty="0"/>
              <a:t>Julieann Moran</a:t>
            </a:r>
          </a:p>
          <a:p>
            <a:pPr marL="0" indent="0">
              <a:buNone/>
            </a:pPr>
            <a:endParaRPr lang="en-GB" sz="4000" b="1" dirty="0"/>
          </a:p>
          <a:p>
            <a:pPr marL="0" indent="0">
              <a:buNone/>
            </a:pPr>
            <a:endParaRPr lang="en-GB" sz="4000" b="1" dirty="0"/>
          </a:p>
          <a:p>
            <a:pPr marL="742950" indent="-742950">
              <a:buAutoNum type="arabicPeriod"/>
            </a:pPr>
            <a:endParaRPr lang="en-GB" sz="3600" dirty="0"/>
          </a:p>
        </p:txBody>
      </p:sp>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7AD3EB0-A8CC-4872-8D46-57BFE8D86896}"/>
              </a:ext>
            </a:extLst>
          </p:cNvPr>
          <p:cNvSpPr txBox="1"/>
          <p:nvPr/>
        </p:nvSpPr>
        <p:spPr>
          <a:xfrm>
            <a:off x="800100" y="2638425"/>
            <a:ext cx="2495550" cy="1015663"/>
          </a:xfrm>
          <a:prstGeom prst="rect">
            <a:avLst/>
          </a:prstGeom>
          <a:noFill/>
        </p:spPr>
        <p:txBody>
          <a:bodyPr wrap="square" rtlCol="0">
            <a:spAutoFit/>
          </a:bodyPr>
          <a:lstStyle/>
          <a:p>
            <a:r>
              <a:rPr lang="de-DE" sz="6000" dirty="0">
                <a:solidFill>
                  <a:schemeClr val="bg1"/>
                </a:solidFill>
                <a:latin typeface="+mj-lt"/>
              </a:rPr>
              <a:t>Agenda</a:t>
            </a:r>
            <a:endParaRPr lang="en-GB" sz="6000" dirty="0">
              <a:solidFill>
                <a:schemeClr val="bg1"/>
              </a:solidFill>
              <a:latin typeface="+mj-lt"/>
            </a:endParaRPr>
          </a:p>
        </p:txBody>
      </p:sp>
    </p:spTree>
    <p:extLst>
      <p:ext uri="{BB962C8B-B14F-4D97-AF65-F5344CB8AC3E}">
        <p14:creationId xmlns:p14="http://schemas.microsoft.com/office/powerpoint/2010/main" val="1598900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12D30-8F66-4037-BB19-DF2378F7D5BB}"/>
              </a:ext>
            </a:extLst>
          </p:cNvPr>
          <p:cNvSpPr>
            <a:spLocks noGrp="1"/>
          </p:cNvSpPr>
          <p:nvPr>
            <p:ph idx="1"/>
          </p:nvPr>
        </p:nvSpPr>
        <p:spPr>
          <a:xfrm>
            <a:off x="4810259" y="649480"/>
            <a:ext cx="6555347" cy="5546047"/>
          </a:xfrm>
        </p:spPr>
        <p:txBody>
          <a:bodyPr anchor="ctr">
            <a:normAutofit/>
          </a:bodyPr>
          <a:lstStyle/>
          <a:p>
            <a:pPr marL="0" indent="0">
              <a:buNone/>
            </a:pPr>
            <a:r>
              <a:rPr lang="en-GB" sz="4000" b="1" dirty="0"/>
              <a:t>7. Synodal Pathway</a:t>
            </a:r>
          </a:p>
          <a:p>
            <a:pPr marL="0" indent="0">
              <a:buNone/>
            </a:pPr>
            <a:endParaRPr lang="en-GB" sz="4000" b="1" dirty="0"/>
          </a:p>
          <a:p>
            <a:pPr>
              <a:buFont typeface="Wingdings" panose="05000000000000000000" pitchFamily="2" charset="2"/>
              <a:buChar char="q"/>
            </a:pPr>
            <a:r>
              <a:rPr lang="en-GB" sz="4000" b="1" dirty="0"/>
              <a:t>Discussion on Discernment</a:t>
            </a:r>
          </a:p>
          <a:p>
            <a:pPr marL="0" indent="0">
              <a:buNone/>
            </a:pPr>
            <a:endParaRPr lang="en-GB" sz="4000" b="1" dirty="0"/>
          </a:p>
          <a:p>
            <a:pPr>
              <a:buFont typeface="Wingdings" panose="05000000000000000000" pitchFamily="2" charset="2"/>
              <a:buChar char="q"/>
            </a:pPr>
            <a:endParaRPr lang="en-GB" sz="4000" b="1" dirty="0"/>
          </a:p>
          <a:p>
            <a:pPr>
              <a:buFont typeface="Wingdings" panose="05000000000000000000" pitchFamily="2" charset="2"/>
              <a:buChar char="q"/>
            </a:pPr>
            <a:r>
              <a:rPr lang="en-GB" sz="4000" b="1" dirty="0"/>
              <a:t>Questions and Answers</a:t>
            </a:r>
          </a:p>
          <a:p>
            <a:pPr marL="742950" indent="-742950">
              <a:buAutoNum type="arabicPeriod"/>
            </a:pPr>
            <a:endParaRPr lang="en-GB" sz="3600" dirty="0"/>
          </a:p>
        </p:txBody>
      </p:sp>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7AD3EB0-A8CC-4872-8D46-57BFE8D86896}"/>
              </a:ext>
            </a:extLst>
          </p:cNvPr>
          <p:cNvSpPr txBox="1"/>
          <p:nvPr/>
        </p:nvSpPr>
        <p:spPr>
          <a:xfrm>
            <a:off x="800100" y="2638425"/>
            <a:ext cx="2495550" cy="1015663"/>
          </a:xfrm>
          <a:prstGeom prst="rect">
            <a:avLst/>
          </a:prstGeom>
          <a:noFill/>
        </p:spPr>
        <p:txBody>
          <a:bodyPr wrap="square" rtlCol="0">
            <a:spAutoFit/>
          </a:bodyPr>
          <a:lstStyle/>
          <a:p>
            <a:r>
              <a:rPr lang="de-DE" sz="6000" dirty="0">
                <a:solidFill>
                  <a:schemeClr val="bg1"/>
                </a:solidFill>
                <a:latin typeface="+mj-lt"/>
              </a:rPr>
              <a:t>Agenda</a:t>
            </a:r>
            <a:endParaRPr lang="en-GB" sz="6000" dirty="0">
              <a:solidFill>
                <a:schemeClr val="bg1"/>
              </a:solidFill>
              <a:latin typeface="+mj-lt"/>
            </a:endParaRPr>
          </a:p>
        </p:txBody>
      </p:sp>
    </p:spTree>
    <p:extLst>
      <p:ext uri="{BB962C8B-B14F-4D97-AF65-F5344CB8AC3E}">
        <p14:creationId xmlns:p14="http://schemas.microsoft.com/office/powerpoint/2010/main" val="3151111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12D30-8F66-4037-BB19-DF2378F7D5BB}"/>
              </a:ext>
            </a:extLst>
          </p:cNvPr>
          <p:cNvSpPr>
            <a:spLocks noGrp="1"/>
          </p:cNvSpPr>
          <p:nvPr>
            <p:ph idx="1"/>
          </p:nvPr>
        </p:nvSpPr>
        <p:spPr>
          <a:xfrm>
            <a:off x="4810259" y="649480"/>
            <a:ext cx="6555347" cy="5546047"/>
          </a:xfrm>
        </p:spPr>
        <p:txBody>
          <a:bodyPr anchor="ctr">
            <a:normAutofit/>
          </a:bodyPr>
          <a:lstStyle/>
          <a:p>
            <a:pPr marL="0" indent="0">
              <a:buNone/>
            </a:pPr>
            <a:r>
              <a:rPr lang="en-GB" sz="4000" b="1" dirty="0"/>
              <a:t>8. Care Of Priests</a:t>
            </a:r>
          </a:p>
          <a:p>
            <a:pPr marL="0" indent="0">
              <a:buNone/>
            </a:pPr>
            <a:endParaRPr lang="en-GB" sz="4000" b="1" dirty="0"/>
          </a:p>
          <a:p>
            <a:pPr marL="0" indent="0">
              <a:buNone/>
            </a:pPr>
            <a:r>
              <a:rPr lang="en-GB" sz="4000" b="1" dirty="0"/>
              <a:t>9. Priest Survey </a:t>
            </a:r>
          </a:p>
          <a:p>
            <a:pPr marL="0" indent="0">
              <a:buNone/>
            </a:pPr>
            <a:endParaRPr lang="en-GB" sz="4000" b="1" dirty="0"/>
          </a:p>
          <a:p>
            <a:pPr>
              <a:buFont typeface="Wingdings" panose="05000000000000000000" pitchFamily="2" charset="2"/>
              <a:buChar char="q"/>
            </a:pPr>
            <a:r>
              <a:rPr lang="en-GB" sz="4000" b="1" dirty="0"/>
              <a:t>Presentation</a:t>
            </a:r>
          </a:p>
          <a:p>
            <a:pPr>
              <a:buFont typeface="Wingdings" panose="05000000000000000000" pitchFamily="2" charset="2"/>
              <a:buChar char="q"/>
            </a:pPr>
            <a:r>
              <a:rPr lang="en-GB" sz="4000" b="1" dirty="0"/>
              <a:t>Open Forum</a:t>
            </a:r>
          </a:p>
          <a:p>
            <a:pPr marL="742950" indent="-742950">
              <a:buAutoNum type="arabicPeriod"/>
            </a:pPr>
            <a:endParaRPr lang="en-GB" sz="3600" dirty="0"/>
          </a:p>
        </p:txBody>
      </p:sp>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7AD3EB0-A8CC-4872-8D46-57BFE8D86896}"/>
              </a:ext>
            </a:extLst>
          </p:cNvPr>
          <p:cNvSpPr txBox="1"/>
          <p:nvPr/>
        </p:nvSpPr>
        <p:spPr>
          <a:xfrm>
            <a:off x="800100" y="2638425"/>
            <a:ext cx="2495550" cy="1015663"/>
          </a:xfrm>
          <a:prstGeom prst="rect">
            <a:avLst/>
          </a:prstGeom>
          <a:noFill/>
        </p:spPr>
        <p:txBody>
          <a:bodyPr wrap="square" rtlCol="0">
            <a:spAutoFit/>
          </a:bodyPr>
          <a:lstStyle/>
          <a:p>
            <a:r>
              <a:rPr lang="de-DE" sz="6000" dirty="0">
                <a:solidFill>
                  <a:schemeClr val="bg1"/>
                </a:solidFill>
                <a:latin typeface="+mj-lt"/>
              </a:rPr>
              <a:t>Agenda</a:t>
            </a:r>
            <a:endParaRPr lang="en-GB" sz="6000" dirty="0">
              <a:solidFill>
                <a:schemeClr val="bg1"/>
              </a:solidFill>
              <a:latin typeface="+mj-lt"/>
            </a:endParaRPr>
          </a:p>
        </p:txBody>
      </p:sp>
    </p:spTree>
    <p:extLst>
      <p:ext uri="{BB962C8B-B14F-4D97-AF65-F5344CB8AC3E}">
        <p14:creationId xmlns:p14="http://schemas.microsoft.com/office/powerpoint/2010/main" val="3870748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12D30-8F66-4037-BB19-DF2378F7D5BB}"/>
              </a:ext>
            </a:extLst>
          </p:cNvPr>
          <p:cNvSpPr>
            <a:spLocks noGrp="1"/>
          </p:cNvSpPr>
          <p:nvPr>
            <p:ph idx="1"/>
          </p:nvPr>
        </p:nvSpPr>
        <p:spPr>
          <a:xfrm>
            <a:off x="4660131" y="1252812"/>
            <a:ext cx="6555347" cy="4332095"/>
          </a:xfrm>
        </p:spPr>
        <p:txBody>
          <a:bodyPr anchor="ctr">
            <a:normAutofit/>
          </a:bodyPr>
          <a:lstStyle/>
          <a:p>
            <a:pPr marL="0" indent="0">
              <a:buNone/>
            </a:pPr>
            <a:r>
              <a:rPr lang="en-GB" sz="3600" b="1" dirty="0"/>
              <a:t>10. </a:t>
            </a:r>
            <a:r>
              <a:rPr lang="en-GB" sz="4000" b="1" dirty="0"/>
              <a:t>Operations</a:t>
            </a:r>
            <a:endParaRPr lang="en-GB" sz="4000" dirty="0"/>
          </a:p>
          <a:p>
            <a:pPr>
              <a:buFont typeface="Wingdings" panose="05000000000000000000" pitchFamily="2" charset="2"/>
              <a:buChar char="q"/>
            </a:pPr>
            <a:r>
              <a:rPr lang="en-GB" sz="4000" b="1" dirty="0"/>
              <a:t>Website</a:t>
            </a:r>
          </a:p>
          <a:p>
            <a:pPr>
              <a:buFont typeface="Wingdings" panose="05000000000000000000" pitchFamily="2" charset="2"/>
              <a:buChar char="q"/>
            </a:pPr>
            <a:r>
              <a:rPr lang="en-GB" sz="4000" b="1" dirty="0"/>
              <a:t>Financial Report</a:t>
            </a:r>
          </a:p>
        </p:txBody>
      </p:sp>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1B61657B-DE5C-4832-9467-5BF2F2C4FD21}"/>
              </a:ext>
            </a:extLst>
          </p:cNvPr>
          <p:cNvSpPr txBox="1"/>
          <p:nvPr/>
        </p:nvSpPr>
        <p:spPr>
          <a:xfrm>
            <a:off x="600075" y="2638425"/>
            <a:ext cx="2638425" cy="1015663"/>
          </a:xfrm>
          <a:prstGeom prst="rect">
            <a:avLst/>
          </a:prstGeom>
          <a:noFill/>
        </p:spPr>
        <p:txBody>
          <a:bodyPr wrap="square" rtlCol="0">
            <a:spAutoFit/>
          </a:bodyPr>
          <a:lstStyle/>
          <a:p>
            <a:r>
              <a:rPr lang="de-DE" sz="6000" dirty="0">
                <a:solidFill>
                  <a:schemeClr val="bg1"/>
                </a:solidFill>
                <a:latin typeface="+mj-lt"/>
              </a:rPr>
              <a:t>Agenda</a:t>
            </a:r>
            <a:endParaRPr lang="en-GB" sz="6000" dirty="0">
              <a:solidFill>
                <a:schemeClr val="bg1"/>
              </a:solidFill>
              <a:latin typeface="+mj-lt"/>
            </a:endParaRPr>
          </a:p>
        </p:txBody>
      </p:sp>
    </p:spTree>
    <p:extLst>
      <p:ext uri="{BB962C8B-B14F-4D97-AF65-F5344CB8AC3E}">
        <p14:creationId xmlns:p14="http://schemas.microsoft.com/office/powerpoint/2010/main" val="3312456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9B5500"/>
            </a:gs>
            <a:gs pos="0">
              <a:srgbClr val="9B1700"/>
            </a:gs>
            <a:gs pos="24000">
              <a:srgbClr val="5A9601"/>
            </a:gs>
            <a:gs pos="20000">
              <a:srgbClr val="9B9300"/>
            </a:gs>
            <a:gs pos="28000">
              <a:srgbClr val="199902"/>
            </a:gs>
            <a:gs pos="64000">
              <a:srgbClr val="021B99"/>
            </a:gs>
            <a:gs pos="69000">
              <a:srgbClr val="4B0E97"/>
            </a:gs>
            <a:gs pos="81000">
              <a:srgbClr val="6F0896"/>
            </a:gs>
            <a:gs pos="100000">
              <a:srgbClr val="970222"/>
            </a:gs>
            <a:gs pos="49000">
              <a:srgbClr val="028398"/>
            </a:gs>
          </a:gsLst>
          <a:lin ang="0" scaled="1"/>
          <a:tileRect/>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rafik 3" descr="Ein Bild, das Text, ClipArt enthält.&#10;&#10;Automatisch generierte Beschreibung">
            <a:extLst>
              <a:ext uri="{FF2B5EF4-FFF2-40B4-BE49-F238E27FC236}">
                <a16:creationId xmlns:a16="http://schemas.microsoft.com/office/drawing/2014/main" id="{869140A1-1FEF-4C74-819F-37CF0F8DD84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9"/>
          <a:stretch/>
        </p:blipFill>
        <p:spPr>
          <a:xfrm>
            <a:off x="457200" y="258398"/>
            <a:ext cx="11091214" cy="6237652"/>
          </a:xfrm>
          <a:prstGeom prst="rect">
            <a:avLst/>
          </a:prstGeom>
        </p:spPr>
      </p:pic>
    </p:spTree>
    <p:extLst>
      <p:ext uri="{BB962C8B-B14F-4D97-AF65-F5344CB8AC3E}">
        <p14:creationId xmlns:p14="http://schemas.microsoft.com/office/powerpoint/2010/main" val="1078181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12D30-8F66-4037-BB19-DF2378F7D5BB}"/>
              </a:ext>
            </a:extLst>
          </p:cNvPr>
          <p:cNvSpPr>
            <a:spLocks noGrp="1"/>
          </p:cNvSpPr>
          <p:nvPr>
            <p:ph idx="1"/>
          </p:nvPr>
        </p:nvSpPr>
        <p:spPr>
          <a:xfrm>
            <a:off x="4835711" y="1857650"/>
            <a:ext cx="6555347" cy="3122420"/>
          </a:xfrm>
        </p:spPr>
        <p:txBody>
          <a:bodyPr anchor="ctr">
            <a:normAutofit/>
          </a:bodyPr>
          <a:lstStyle/>
          <a:p>
            <a:pPr marL="0" indent="0">
              <a:buNone/>
            </a:pPr>
            <a:r>
              <a:rPr lang="en-GB" sz="3600" b="1" dirty="0"/>
              <a:t>10. </a:t>
            </a:r>
            <a:r>
              <a:rPr lang="en-GB" sz="4000" b="1" dirty="0"/>
              <a:t>AOB</a:t>
            </a:r>
          </a:p>
          <a:p>
            <a:pPr marL="0" indent="0">
              <a:buNone/>
            </a:pPr>
            <a:r>
              <a:rPr lang="en-GB" sz="4000" b="1" dirty="0"/>
              <a:t>11. Conclusion. </a:t>
            </a:r>
          </a:p>
        </p:txBody>
      </p:sp>
      <p:pic>
        <p:nvPicPr>
          <p:cNvPr id="11" name="Picture 2" descr="Association of Catholic Priests Ireland - Home | Facebook">
            <a:extLst>
              <a:ext uri="{FF2B5EF4-FFF2-40B4-BE49-F238E27FC236}">
                <a16:creationId xmlns:a16="http://schemas.microsoft.com/office/drawing/2014/main" id="{33BF9D57-EA14-4E89-93A4-165827CC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10783219-C7B9-4ABF-8ABB-F85FAB9B2E17}"/>
              </a:ext>
            </a:extLst>
          </p:cNvPr>
          <p:cNvSpPr txBox="1"/>
          <p:nvPr/>
        </p:nvSpPr>
        <p:spPr>
          <a:xfrm>
            <a:off x="800100" y="2638425"/>
            <a:ext cx="2514600" cy="1015663"/>
          </a:xfrm>
          <a:prstGeom prst="rect">
            <a:avLst/>
          </a:prstGeom>
          <a:noFill/>
        </p:spPr>
        <p:txBody>
          <a:bodyPr wrap="square" rtlCol="0">
            <a:spAutoFit/>
          </a:bodyPr>
          <a:lstStyle/>
          <a:p>
            <a:r>
              <a:rPr lang="de-DE" sz="6000" dirty="0">
                <a:solidFill>
                  <a:schemeClr val="bg1"/>
                </a:solidFill>
                <a:latin typeface="+mj-lt"/>
              </a:rPr>
              <a:t>Agenda</a:t>
            </a:r>
            <a:endParaRPr lang="en-GB" sz="6000" dirty="0">
              <a:solidFill>
                <a:schemeClr val="bg1"/>
              </a:solidFill>
              <a:latin typeface="+mj-lt"/>
            </a:endParaRPr>
          </a:p>
        </p:txBody>
      </p:sp>
    </p:spTree>
    <p:extLst>
      <p:ext uri="{BB962C8B-B14F-4D97-AF65-F5344CB8AC3E}">
        <p14:creationId xmlns:p14="http://schemas.microsoft.com/office/powerpoint/2010/main" val="2300189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Noel Keating</a:t>
            </a:r>
            <a:endParaRPr lang="en-GB" sz="4000" dirty="0">
              <a:effectLst/>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Kenneth Brady</a:t>
            </a:r>
          </a:p>
          <a:p>
            <a:pPr>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Elisabeth Byrnes</a:t>
            </a:r>
            <a:endParaRPr lang="en-GB" sz="4000" dirty="0">
              <a:effectLst/>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Brian Darcy</a:t>
            </a:r>
          </a:p>
          <a:p>
            <a:pPr>
              <a:buFont typeface="Wingdings" panose="05000000000000000000" pitchFamily="2" charset="2"/>
              <a:buChar char="q"/>
            </a:pPr>
            <a:r>
              <a:rPr lang="en-GB" sz="4000" dirty="0">
                <a:effectLst/>
                <a:ea typeface="Times New Roman" panose="02020603050405020304" pitchFamily="18" charset="0"/>
                <a:cs typeface="Times New Roman" panose="02020603050405020304" pitchFamily="18" charset="0"/>
              </a:rPr>
              <a:t>Mattie Long</a:t>
            </a:r>
          </a:p>
        </p:txBody>
      </p:sp>
      <p:pic>
        <p:nvPicPr>
          <p:cNvPr id="13" name="Picture 2" descr="Association of Catholic Priests Ireland - Home | Facebook">
            <a:extLst>
              <a:ext uri="{FF2B5EF4-FFF2-40B4-BE49-F238E27FC236}">
                <a16:creationId xmlns:a16="http://schemas.microsoft.com/office/drawing/2014/main" id="{807BC615-95E9-4260-87C6-A0909A15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D4C41F2-42B0-444D-843E-5E4EA30033CD}"/>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Apologies:</a:t>
            </a:r>
            <a:endParaRPr lang="en-GB" sz="6000" dirty="0">
              <a:solidFill>
                <a:srgbClr val="FFFFFF"/>
              </a:solidFill>
            </a:endParaRPr>
          </a:p>
        </p:txBody>
      </p:sp>
    </p:spTree>
    <p:extLst>
      <p:ext uri="{BB962C8B-B14F-4D97-AF65-F5344CB8AC3E}">
        <p14:creationId xmlns:p14="http://schemas.microsoft.com/office/powerpoint/2010/main" val="316375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algn="just">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Sean McNulty</a:t>
            </a:r>
            <a:endParaRPr lang="en-GB" sz="4000" dirty="0">
              <a:effectLst/>
              <a:ea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Sean McDonagh</a:t>
            </a:r>
          </a:p>
          <a:p>
            <a:pPr algn="just">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Michael O’Connor</a:t>
            </a:r>
            <a:endParaRPr lang="en-GB" sz="4000" dirty="0">
              <a:effectLst/>
              <a:ea typeface="Times New Roman" panose="02020603050405020304" pitchFamily="18" charset="0"/>
              <a:cs typeface="Times New Roman" panose="02020603050405020304" pitchFamily="18" charset="0"/>
            </a:endParaRPr>
          </a:p>
        </p:txBody>
      </p:sp>
      <p:pic>
        <p:nvPicPr>
          <p:cNvPr id="13" name="Picture 2" descr="Association of Catholic Priests Ireland - Home | Facebook">
            <a:extLst>
              <a:ext uri="{FF2B5EF4-FFF2-40B4-BE49-F238E27FC236}">
                <a16:creationId xmlns:a16="http://schemas.microsoft.com/office/drawing/2014/main" id="{807BC615-95E9-4260-87C6-A0909A15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E2D13023-EC71-4BFF-AECB-6B5F27AF74CD}"/>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Apologies:</a:t>
            </a:r>
            <a:endParaRPr lang="en-GB" sz="6000" dirty="0">
              <a:solidFill>
                <a:srgbClr val="FFFFFF"/>
              </a:solidFill>
            </a:endParaRPr>
          </a:p>
        </p:txBody>
      </p:sp>
    </p:spTree>
    <p:extLst>
      <p:ext uri="{BB962C8B-B14F-4D97-AF65-F5344CB8AC3E}">
        <p14:creationId xmlns:p14="http://schemas.microsoft.com/office/powerpoint/2010/main" val="334985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algn="just">
              <a:buFont typeface="Wingdings" panose="05000000000000000000" pitchFamily="2" charset="2"/>
              <a:buChar char="q"/>
            </a:pPr>
            <a:r>
              <a:rPr lang="en-GB" sz="4000" dirty="0">
                <a:effectLst/>
                <a:ea typeface="Times New Roman" panose="02020603050405020304" pitchFamily="18" charset="0"/>
                <a:cs typeface="Times New Roman" panose="02020603050405020304" pitchFamily="18" charset="0"/>
              </a:rPr>
              <a:t>Michael O’B</a:t>
            </a:r>
            <a:r>
              <a:rPr lang="en-GB" sz="4000" dirty="0">
                <a:ea typeface="Times New Roman" panose="02020603050405020304" pitchFamily="18" charset="0"/>
                <a:cs typeface="Times New Roman" panose="02020603050405020304" pitchFamily="18" charset="0"/>
              </a:rPr>
              <a:t>yrne</a:t>
            </a:r>
          </a:p>
          <a:p>
            <a:pPr algn="just">
              <a:buFont typeface="Wingdings" panose="05000000000000000000" pitchFamily="2" charset="2"/>
              <a:buChar char="q"/>
            </a:pPr>
            <a:r>
              <a:rPr lang="en-GB" sz="4000" dirty="0">
                <a:effectLst/>
                <a:ea typeface="Times New Roman" panose="02020603050405020304" pitchFamily="18" charset="0"/>
                <a:cs typeface="Times New Roman" panose="02020603050405020304" pitchFamily="18" charset="0"/>
              </a:rPr>
              <a:t>Liam Power</a:t>
            </a:r>
          </a:p>
          <a:p>
            <a:pPr algn="just">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William King</a:t>
            </a:r>
          </a:p>
          <a:p>
            <a:pPr algn="just">
              <a:buFont typeface="Wingdings" panose="05000000000000000000" pitchFamily="2" charset="2"/>
              <a:buChar char="q"/>
            </a:pPr>
            <a:r>
              <a:rPr lang="en-GB" sz="4000" dirty="0">
                <a:effectLst/>
                <a:ea typeface="Times New Roman" panose="02020603050405020304" pitchFamily="18" charset="0"/>
                <a:cs typeface="Times New Roman" panose="02020603050405020304" pitchFamily="18" charset="0"/>
              </a:rPr>
              <a:t>Gerard Cassidy</a:t>
            </a:r>
          </a:p>
          <a:p>
            <a:pPr algn="just">
              <a:buFont typeface="Wingdings" panose="05000000000000000000" pitchFamily="2" charset="2"/>
              <a:buChar char="q"/>
            </a:pPr>
            <a:endParaRPr lang="en-GB" sz="4000" dirty="0">
              <a:ea typeface="Times New Roman" panose="02020603050405020304" pitchFamily="18" charset="0"/>
              <a:cs typeface="Times New Roman" panose="02020603050405020304" pitchFamily="18" charset="0"/>
            </a:endParaRPr>
          </a:p>
        </p:txBody>
      </p:sp>
      <p:pic>
        <p:nvPicPr>
          <p:cNvPr id="13" name="Picture 2" descr="Association of Catholic Priests Ireland - Home | Facebook">
            <a:extLst>
              <a:ext uri="{FF2B5EF4-FFF2-40B4-BE49-F238E27FC236}">
                <a16:creationId xmlns:a16="http://schemas.microsoft.com/office/drawing/2014/main" id="{807BC615-95E9-4260-87C6-A0909A15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E2D13023-EC71-4BFF-AECB-6B5F27AF74CD}"/>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Apologies:</a:t>
            </a:r>
            <a:endParaRPr lang="en-GB" sz="6000" dirty="0">
              <a:solidFill>
                <a:srgbClr val="FFFFFF"/>
              </a:solidFill>
            </a:endParaRPr>
          </a:p>
        </p:txBody>
      </p:sp>
    </p:spTree>
    <p:extLst>
      <p:ext uri="{BB962C8B-B14F-4D97-AF65-F5344CB8AC3E}">
        <p14:creationId xmlns:p14="http://schemas.microsoft.com/office/powerpoint/2010/main" val="22397731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algn="just">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Peter </a:t>
            </a:r>
            <a:r>
              <a:rPr lang="en-GB" sz="4000" dirty="0" err="1">
                <a:ea typeface="Times New Roman" panose="02020603050405020304" pitchFamily="18" charset="0"/>
                <a:cs typeface="Times New Roman" panose="02020603050405020304" pitchFamily="18" charset="0"/>
              </a:rPr>
              <a:t>Farrelly</a:t>
            </a:r>
            <a:endParaRPr lang="en-GB" sz="4000" dirty="0">
              <a:ea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GB" sz="4000" dirty="0">
                <a:effectLst/>
                <a:ea typeface="Times New Roman" panose="02020603050405020304" pitchFamily="18" charset="0"/>
                <a:cs typeface="Times New Roman" panose="02020603050405020304" pitchFamily="18" charset="0"/>
              </a:rPr>
              <a:t>Maeve Walsh</a:t>
            </a:r>
          </a:p>
          <a:p>
            <a:pPr algn="just">
              <a:buFont typeface="Wingdings" panose="05000000000000000000" pitchFamily="2" charset="2"/>
              <a:buChar char="q"/>
            </a:pPr>
            <a:r>
              <a:rPr lang="en-GB" sz="4000" dirty="0">
                <a:ea typeface="Times New Roman" panose="02020603050405020304" pitchFamily="18" charset="0"/>
                <a:cs typeface="Times New Roman" panose="02020603050405020304" pitchFamily="18" charset="0"/>
              </a:rPr>
              <a:t>Iggy </a:t>
            </a:r>
            <a:r>
              <a:rPr lang="en-GB" sz="4000" dirty="0" err="1">
                <a:ea typeface="Times New Roman" panose="02020603050405020304" pitchFamily="18" charset="0"/>
                <a:cs typeface="Times New Roman" panose="02020603050405020304" pitchFamily="18" charset="0"/>
              </a:rPr>
              <a:t>O’Donavan</a:t>
            </a:r>
            <a:endParaRPr lang="en-GB" sz="4000" dirty="0">
              <a:ea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GB" sz="4000">
                <a:effectLst/>
                <a:ea typeface="Times New Roman" panose="02020603050405020304" pitchFamily="18" charset="0"/>
                <a:cs typeface="Times New Roman" panose="02020603050405020304" pitchFamily="18" charset="0"/>
              </a:rPr>
              <a:t>Michael Brennan</a:t>
            </a:r>
            <a:endParaRPr lang="en-GB" sz="4000" dirty="0">
              <a:effectLst/>
              <a:ea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GB" sz="4000" dirty="0">
              <a:ea typeface="Times New Roman" panose="02020603050405020304" pitchFamily="18" charset="0"/>
              <a:cs typeface="Times New Roman" panose="02020603050405020304" pitchFamily="18" charset="0"/>
            </a:endParaRPr>
          </a:p>
        </p:txBody>
      </p:sp>
      <p:pic>
        <p:nvPicPr>
          <p:cNvPr id="13" name="Picture 2" descr="Association of Catholic Priests Ireland - Home | Facebook">
            <a:extLst>
              <a:ext uri="{FF2B5EF4-FFF2-40B4-BE49-F238E27FC236}">
                <a16:creationId xmlns:a16="http://schemas.microsoft.com/office/drawing/2014/main" id="{807BC615-95E9-4260-87C6-A0909A15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E2D13023-EC71-4BFF-AECB-6B5F27AF74CD}"/>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Apologies:</a:t>
            </a:r>
            <a:endParaRPr lang="en-GB" sz="6000" dirty="0">
              <a:solidFill>
                <a:srgbClr val="FFFFFF"/>
              </a:solidFill>
            </a:endParaRPr>
          </a:p>
        </p:txBody>
      </p:sp>
    </p:spTree>
    <p:extLst>
      <p:ext uri="{BB962C8B-B14F-4D97-AF65-F5344CB8AC3E}">
        <p14:creationId xmlns:p14="http://schemas.microsoft.com/office/powerpoint/2010/main" val="4091655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61817" y="2153639"/>
            <a:ext cx="11268362" cy="3780436"/>
          </a:xfrm>
        </p:spPr>
        <p:txBody>
          <a:bodyPr anchor="ctr">
            <a:noAutofit/>
          </a:bodyPr>
          <a:lstStyle/>
          <a:p>
            <a:pPr marL="0" indent="0">
              <a:buNone/>
            </a:pPr>
            <a:endParaRPr lang="en-IE" sz="1800" b="1" dirty="0">
              <a:latin typeface="Palatino" panose="02040602050305020304" pitchFamily="18" charset="0"/>
              <a:ea typeface="Calibri" panose="020F0502020204030204" pitchFamily="34" charset="0"/>
              <a:cs typeface="Times New Roman (Body CS)"/>
            </a:endParaRPr>
          </a:p>
          <a:p>
            <a:r>
              <a:rPr lang="en-IE" b="1" dirty="0">
                <a:effectLst/>
                <a:latin typeface="Palatino" panose="02040602050305020304" pitchFamily="18" charset="0"/>
                <a:ea typeface="Calibri" panose="020F0502020204030204" pitchFamily="34" charset="0"/>
                <a:cs typeface="Times New Roman (Body CS)"/>
              </a:rPr>
              <a:t>AGM 2021</a:t>
            </a:r>
          </a:p>
          <a:p>
            <a:endParaRPr lang="en-IE" b="1" dirty="0">
              <a:latin typeface="Palatino" panose="02040602050305020304" pitchFamily="18" charset="0"/>
              <a:ea typeface="Calibri" panose="020F0502020204030204" pitchFamily="34" charset="0"/>
              <a:cs typeface="Times New Roman (Body CS)"/>
            </a:endParaRPr>
          </a:p>
          <a:p>
            <a:pPr marL="0" indent="0">
              <a:buNone/>
            </a:pPr>
            <a:r>
              <a:rPr lang="en-IE" b="1" dirty="0">
                <a:effectLst/>
                <a:latin typeface="Palatino" panose="02040602050305020304" pitchFamily="18" charset="0"/>
                <a:ea typeface="Calibri" panose="020F0502020204030204" pitchFamily="34" charset="0"/>
                <a:cs typeface="Times New Roman (Body CS)"/>
              </a:rPr>
              <a:t>NOVEMBER 10</a:t>
            </a:r>
            <a:r>
              <a:rPr lang="en-IE" b="1" baseline="30000" dirty="0">
                <a:effectLst/>
                <a:latin typeface="Palatino" panose="02040602050305020304" pitchFamily="18" charset="0"/>
                <a:ea typeface="Calibri" panose="020F0502020204030204" pitchFamily="34" charset="0"/>
                <a:cs typeface="Times New Roman (Body CS)"/>
              </a:rPr>
              <a:t>TH</a:t>
            </a:r>
            <a:r>
              <a:rPr lang="en-IE" b="1" dirty="0">
                <a:effectLst/>
                <a:latin typeface="Palatino" panose="02040602050305020304" pitchFamily="18" charset="0"/>
                <a:ea typeface="Calibri" panose="020F0502020204030204" pitchFamily="34" charset="0"/>
                <a:cs typeface="Times New Roman (Body CS)"/>
              </a:rPr>
              <a:t>, 2021 Via Zoom. </a:t>
            </a:r>
          </a:p>
          <a:p>
            <a:pPr marL="0" indent="0">
              <a:buNone/>
            </a:pPr>
            <a:endParaRPr lang="en-IE" b="1" dirty="0">
              <a:latin typeface="Palatino" panose="02040602050305020304" pitchFamily="18" charset="0"/>
              <a:ea typeface="Calibri" panose="020F0502020204030204" pitchFamily="34" charset="0"/>
              <a:cs typeface="Times New Roman (Body CS)"/>
            </a:endParaRPr>
          </a:p>
          <a:p>
            <a:pPr marL="0" indent="0">
              <a:buNone/>
            </a:pPr>
            <a:r>
              <a:rPr lang="en-IE" b="1" dirty="0">
                <a:effectLst/>
                <a:latin typeface="Palatino" panose="02040602050305020304" pitchFamily="18" charset="0"/>
                <a:ea typeface="Calibri" panose="020F0502020204030204" pitchFamily="34" charset="0"/>
                <a:cs typeface="Times New Roman (Body CS)"/>
              </a:rPr>
              <a:t>Abridged Minutes: </a:t>
            </a:r>
            <a:endParaRPr lang="en-GB" dirty="0">
              <a:effectLst/>
              <a:latin typeface="Palatino" panose="02040602050305020304" pitchFamily="18" charset="0"/>
              <a:ea typeface="Calibri" panose="020F0502020204030204" pitchFamily="34" charset="0"/>
              <a:cs typeface="Times New Roman (Body CS)"/>
            </a:endParaRPr>
          </a:p>
          <a:p>
            <a:r>
              <a:rPr lang="en-IE"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Introduction, welcome, apologies and moment silence for deceased members.</a:t>
            </a:r>
            <a:endParaRPr lang="en-GB" dirty="0">
              <a:effectLst/>
              <a:latin typeface="Palatino" panose="02040602050305020304" pitchFamily="18" charset="0"/>
              <a:ea typeface="Calibri" panose="020F0502020204030204" pitchFamily="34" charset="0"/>
              <a:cs typeface="Times New Roman (Body CS)"/>
            </a:endParaRPr>
          </a:p>
          <a:p>
            <a:pPr marL="0" indent="0">
              <a:buNone/>
            </a:pPr>
            <a:r>
              <a:rPr lang="en-IE" sz="1800" b="1" dirty="0">
                <a:effectLst/>
                <a:latin typeface="Palatino" panose="02040602050305020304" pitchFamily="18" charset="0"/>
                <a:ea typeface="Calibri" panose="020F0502020204030204" pitchFamily="34" charset="0"/>
                <a:cs typeface="Times New Roman (Body CS)"/>
              </a:rPr>
              <a:t> </a:t>
            </a:r>
            <a:endParaRPr lang="en-GB" sz="1800" dirty="0">
              <a:effectLst/>
              <a:latin typeface="Palatino" panose="02040602050305020304" pitchFamily="18" charset="0"/>
              <a:ea typeface="Calibri" panose="020F0502020204030204" pitchFamily="34" charset="0"/>
              <a:cs typeface="Times New Roman (Body CS)"/>
            </a:endParaRPr>
          </a:p>
          <a:p>
            <a:endParaRPr lang="en-GB" sz="2400" dirty="0">
              <a:effectLst/>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B0834725-F1E3-4D5E-A28D-9CCB54AAB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6872C3CC-8C5A-4F74-AC8F-534B329E4504}"/>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Tree>
    <p:extLst>
      <p:ext uri="{BB962C8B-B14F-4D97-AF65-F5344CB8AC3E}">
        <p14:creationId xmlns:p14="http://schemas.microsoft.com/office/powerpoint/2010/main" val="1588117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lnSpcReduction="10000"/>
          </a:bodyPr>
          <a:lstStyle/>
          <a:p>
            <a:pPr marL="0" indent="0">
              <a:buNone/>
            </a:pPr>
            <a:endParaRPr lang="en-IE" sz="2400" b="1" dirty="0">
              <a:effectLst/>
              <a:latin typeface="Palatino" panose="02040602050305020304" pitchFamily="18" charset="0"/>
              <a:ea typeface="Calibri" panose="020F0502020204030204" pitchFamily="34" charset="0"/>
              <a:cs typeface="Times New Roman (Body CS)"/>
            </a:endParaRPr>
          </a:p>
          <a:p>
            <a:pPr marL="0" indent="0">
              <a:buNone/>
            </a:pPr>
            <a:r>
              <a:rPr lang="en-IE" sz="2600" b="1" dirty="0">
                <a:effectLst/>
                <a:latin typeface="Palatino" panose="02040602050305020304" pitchFamily="18" charset="0"/>
                <a:ea typeface="Calibri" panose="020F0502020204030204" pitchFamily="34" charset="0"/>
                <a:cs typeface="Times New Roman (Body CS)"/>
              </a:rPr>
              <a:t>ANNUAL REVIEW</a:t>
            </a:r>
          </a:p>
          <a:p>
            <a:r>
              <a:rPr lang="en-IE" sz="2600" b="1" dirty="0">
                <a:effectLst/>
                <a:latin typeface="Palatino" panose="02040602050305020304" pitchFamily="18" charset="0"/>
                <a:ea typeface="Calibri" panose="020F0502020204030204" pitchFamily="34" charset="0"/>
                <a:cs typeface="Times New Roman (Body CS)"/>
              </a:rPr>
              <a:t>Press Releases 2021</a:t>
            </a:r>
            <a:endParaRPr lang="en-GB" sz="2600" dirty="0">
              <a:effectLst/>
              <a:latin typeface="Palatino" panose="02040602050305020304" pitchFamily="18" charset="0"/>
              <a:ea typeface="Calibri" panose="020F0502020204030204" pitchFamily="34" charset="0"/>
              <a:cs typeface="Times New Roman (Body CS)"/>
            </a:endParaRPr>
          </a:p>
          <a:p>
            <a:r>
              <a:rPr lang="en-IE" sz="2600" dirty="0">
                <a:effectLst/>
                <a:latin typeface="Palatino" panose="02040602050305020304" pitchFamily="18" charset="0"/>
                <a:ea typeface="Calibri" panose="020F0502020204030204" pitchFamily="34" charset="0"/>
                <a:cs typeface="Times New Roman (Body CS)"/>
              </a:rPr>
              <a:t>04 Dec 2020: Covid - Christmas Masses </a:t>
            </a:r>
            <a:endParaRPr lang="en-GB" sz="2600" dirty="0">
              <a:effectLst/>
              <a:latin typeface="Palatino" panose="02040602050305020304" pitchFamily="18" charset="0"/>
              <a:ea typeface="Calibri" panose="020F0502020204030204" pitchFamily="34" charset="0"/>
              <a:cs typeface="Times New Roman (Body CS)"/>
            </a:endParaRPr>
          </a:p>
          <a:p>
            <a:r>
              <a:rPr lang="en-IE" sz="2600" dirty="0">
                <a:effectLst/>
                <a:latin typeface="Palatino" panose="02040602050305020304" pitchFamily="18" charset="0"/>
                <a:ea typeface="Calibri" panose="020F0502020204030204" pitchFamily="34" charset="0"/>
                <a:cs typeface="Times New Roman (Body CS)"/>
              </a:rPr>
              <a:t>02 Jan 2021: RTÉ’s NY programme</a:t>
            </a:r>
            <a:endParaRPr lang="en-GB" sz="2600" dirty="0">
              <a:effectLst/>
              <a:latin typeface="Palatino" panose="02040602050305020304" pitchFamily="18" charset="0"/>
              <a:ea typeface="Calibri" panose="020F0502020204030204" pitchFamily="34" charset="0"/>
              <a:cs typeface="Times New Roman (Body CS)"/>
            </a:endParaRPr>
          </a:p>
          <a:p>
            <a:r>
              <a:rPr lang="en-IE" sz="2600" dirty="0">
                <a:effectLst/>
                <a:latin typeface="Palatino" panose="02040602050305020304" pitchFamily="18" charset="0"/>
                <a:ea typeface="Calibri" panose="020F0502020204030204" pitchFamily="34" charset="0"/>
                <a:cs typeface="Times New Roman (Body CS)"/>
              </a:rPr>
              <a:t>15 Jan 2021: Mother and Baby Homes Report</a:t>
            </a:r>
            <a:endParaRPr lang="en-GB" sz="2600" dirty="0">
              <a:effectLst/>
              <a:latin typeface="Palatino" panose="02040602050305020304" pitchFamily="18" charset="0"/>
              <a:ea typeface="Calibri" panose="020F0502020204030204" pitchFamily="34" charset="0"/>
              <a:cs typeface="Times New Roman (Body CS)"/>
            </a:endParaRPr>
          </a:p>
          <a:p>
            <a:r>
              <a:rPr lang="en-IE" sz="2600" dirty="0">
                <a:effectLst/>
                <a:latin typeface="Palatino" panose="02040602050305020304" pitchFamily="18" charset="0"/>
                <a:ea typeface="Calibri" panose="020F0502020204030204" pitchFamily="34" charset="0"/>
                <a:cs typeface="Times New Roman (Body CS)"/>
              </a:rPr>
              <a:t>21 Feb 2021: Covid – Easter Reopening of Churches</a:t>
            </a:r>
            <a:endParaRPr lang="en-GB" sz="2600" dirty="0">
              <a:effectLst/>
              <a:latin typeface="Palatino" panose="02040602050305020304" pitchFamily="18" charset="0"/>
              <a:ea typeface="Calibri" panose="020F0502020204030204" pitchFamily="34" charset="0"/>
              <a:cs typeface="Times New Roman (Body CS)"/>
            </a:endParaRPr>
          </a:p>
          <a:p>
            <a:r>
              <a:rPr lang="en-IE" sz="2600" dirty="0">
                <a:effectLst/>
                <a:latin typeface="Palatino" panose="02040602050305020304" pitchFamily="18" charset="0"/>
                <a:ea typeface="Calibri" panose="020F0502020204030204" pitchFamily="34" charset="0"/>
                <a:cs typeface="Times New Roman (Body CS)"/>
              </a:rPr>
              <a:t>18 Mar 2021: CDF Blessing of Same-Sex Unions</a:t>
            </a:r>
            <a:endParaRPr lang="en-GB" sz="2600" dirty="0">
              <a:effectLst/>
              <a:latin typeface="Palatino" panose="02040602050305020304" pitchFamily="18" charset="0"/>
              <a:ea typeface="Calibri" panose="020F0502020204030204" pitchFamily="34" charset="0"/>
              <a:cs typeface="Times New Roman (Body CS)"/>
            </a:endParaRPr>
          </a:p>
          <a:p>
            <a:pPr marL="0" indent="0">
              <a:buNone/>
            </a:pPr>
            <a:endParaRPr lang="en-GB" sz="26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ea typeface="Times New Roman" panose="02020603050405020304" pitchFamily="18" charset="0"/>
              <a:cs typeface="Times New Roman" panose="02020603050405020304" pitchFamily="18" charset="0"/>
            </a:endParaRPr>
          </a:p>
        </p:txBody>
      </p:sp>
      <p:pic>
        <p:nvPicPr>
          <p:cNvPr id="13" name="Picture 2" descr="Association of Catholic Priests Ireland - Home | Facebook">
            <a:extLst>
              <a:ext uri="{FF2B5EF4-FFF2-40B4-BE49-F238E27FC236}">
                <a16:creationId xmlns:a16="http://schemas.microsoft.com/office/drawing/2014/main" id="{807BC615-95E9-4260-87C6-A0909A15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58037587-8583-48E9-AEF9-26965F98D84F}"/>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Tree>
    <p:extLst>
      <p:ext uri="{BB962C8B-B14F-4D97-AF65-F5344CB8AC3E}">
        <p14:creationId xmlns:p14="http://schemas.microsoft.com/office/powerpoint/2010/main" val="3760517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marL="0" indent="0">
              <a:buNone/>
            </a:pPr>
            <a:endParaRPr lang="en-IE" sz="2400" b="1" dirty="0">
              <a:effectLst/>
              <a:latin typeface="Palatino" panose="02040602050305020304" pitchFamily="18" charset="0"/>
              <a:ea typeface="Calibri" panose="020F0502020204030204" pitchFamily="34" charset="0"/>
              <a:cs typeface="Times New Roman (Body CS)"/>
            </a:endParaRPr>
          </a:p>
          <a:p>
            <a:pPr marL="0" indent="0">
              <a:buNone/>
            </a:pPr>
            <a:r>
              <a:rPr lang="en-IE" sz="3100" b="1" dirty="0">
                <a:effectLst/>
                <a:latin typeface="Palatino" panose="02040602050305020304" pitchFamily="18" charset="0"/>
                <a:ea typeface="Calibri" panose="020F0502020204030204" pitchFamily="34" charset="0"/>
                <a:cs typeface="Times New Roman (Body CS)"/>
              </a:rPr>
              <a:t>ANNUAL REVIEW</a:t>
            </a:r>
          </a:p>
          <a:p>
            <a:r>
              <a:rPr lang="en-IE" sz="3100" b="1" dirty="0">
                <a:effectLst/>
                <a:latin typeface="Palatino" panose="02040602050305020304" pitchFamily="18" charset="0"/>
                <a:ea typeface="Calibri" panose="020F0502020204030204" pitchFamily="34" charset="0"/>
                <a:cs typeface="Times New Roman (Body CS)"/>
              </a:rPr>
              <a:t>Press Releases 2021</a:t>
            </a:r>
            <a:endParaRPr lang="en-GB" sz="3100" dirty="0">
              <a:effectLst/>
              <a:latin typeface="Palatino" panose="02040602050305020304" pitchFamily="18" charset="0"/>
              <a:ea typeface="Calibri" panose="020F0502020204030204" pitchFamily="34" charset="0"/>
              <a:cs typeface="Times New Roman (Body CS)"/>
            </a:endParaRPr>
          </a:p>
          <a:p>
            <a:r>
              <a:rPr lang="en-IE" sz="2400" dirty="0">
                <a:effectLst/>
                <a:latin typeface="Palatino" panose="02040602050305020304" pitchFamily="18" charset="0"/>
                <a:ea typeface="Calibri" panose="020F0502020204030204" pitchFamily="34" charset="0"/>
                <a:cs typeface="Times New Roman (Body CS)"/>
              </a:rPr>
              <a:t>01 Apr 2021: Welcome Bishops’ Synod Statement</a:t>
            </a:r>
            <a:endParaRPr lang="en-GB" sz="2400" dirty="0">
              <a:effectLst/>
              <a:latin typeface="Palatino" panose="02040602050305020304" pitchFamily="18" charset="0"/>
              <a:ea typeface="Calibri" panose="020F0502020204030204" pitchFamily="34" charset="0"/>
              <a:cs typeface="Times New Roman (Body CS)"/>
            </a:endParaRPr>
          </a:p>
          <a:p>
            <a:r>
              <a:rPr lang="en-IE" sz="2400" dirty="0">
                <a:effectLst/>
                <a:latin typeface="Palatino" panose="02040602050305020304" pitchFamily="18" charset="0"/>
                <a:ea typeface="Calibri" panose="020F0502020204030204" pitchFamily="34" charset="0"/>
                <a:cs typeface="Times New Roman (Body CS)"/>
              </a:rPr>
              <a:t>08 Aug 2021: Sacramental Preparation in Schools</a:t>
            </a:r>
            <a:endParaRPr lang="en-GB" sz="2400" dirty="0">
              <a:effectLst/>
              <a:latin typeface="Palatino" panose="02040602050305020304" pitchFamily="18" charset="0"/>
              <a:ea typeface="Calibri" panose="020F0502020204030204" pitchFamily="34" charset="0"/>
              <a:cs typeface="Times New Roman (Body CS)"/>
            </a:endParaRPr>
          </a:p>
          <a:p>
            <a:r>
              <a:rPr lang="en-IE" sz="2400" dirty="0">
                <a:effectLst/>
                <a:latin typeface="Palatino" panose="02040602050305020304" pitchFamily="18" charset="0"/>
                <a:ea typeface="Calibri" panose="020F0502020204030204" pitchFamily="34" charset="0"/>
                <a:cs typeface="Times New Roman (Body CS)"/>
              </a:rPr>
              <a:t>01 Nov 2021: Priests’ Complaints about Bishops</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ea typeface="Times New Roman" panose="02020603050405020304" pitchFamily="18" charset="0"/>
              <a:cs typeface="Times New Roman" panose="02020603050405020304" pitchFamily="18" charset="0"/>
            </a:endParaRPr>
          </a:p>
        </p:txBody>
      </p:sp>
      <p:pic>
        <p:nvPicPr>
          <p:cNvPr id="13" name="Picture 2" descr="Association of Catholic Priests Ireland - Home | Facebook">
            <a:extLst>
              <a:ext uri="{FF2B5EF4-FFF2-40B4-BE49-F238E27FC236}">
                <a16:creationId xmlns:a16="http://schemas.microsoft.com/office/drawing/2014/main" id="{807BC615-95E9-4260-87C6-A0909A15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58037587-8583-48E9-AEF9-26965F98D84F}"/>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Tree>
    <p:extLst>
      <p:ext uri="{BB962C8B-B14F-4D97-AF65-F5344CB8AC3E}">
        <p14:creationId xmlns:p14="http://schemas.microsoft.com/office/powerpoint/2010/main" val="164627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754792"/>
            <a:ext cx="9724031" cy="2522058"/>
          </a:xfrm>
        </p:spPr>
        <p:txBody>
          <a:bodyPr anchor="ctr">
            <a:noAutofit/>
          </a:bodyPr>
          <a:lstStyle/>
          <a:p>
            <a:pPr algn="just"/>
            <a:endParaRPr lang="en-IE" sz="2400" b="1" dirty="0">
              <a:effectLst/>
              <a:latin typeface="Palatino" panose="02040602050305020304" pitchFamily="18" charset="0"/>
              <a:ea typeface="Calibri" panose="020F0502020204030204" pitchFamily="34" charset="0"/>
              <a:cs typeface="Times New Roman (Body CS)"/>
            </a:endParaRPr>
          </a:p>
          <a:p>
            <a:pPr algn="just"/>
            <a:r>
              <a:rPr lang="en-IE" b="1" dirty="0">
                <a:effectLst/>
                <a:latin typeface="Palatino" panose="02040602050305020304" pitchFamily="18" charset="0"/>
                <a:ea typeface="Calibri" panose="020F0502020204030204" pitchFamily="34" charset="0"/>
                <a:cs typeface="Times New Roman (Body CS)"/>
              </a:rPr>
              <a:t>Zooms</a:t>
            </a:r>
            <a:endParaRPr lang="en-GB" dirty="0">
              <a:effectLst/>
              <a:latin typeface="Palatino" panose="02040602050305020304" pitchFamily="18" charset="0"/>
              <a:ea typeface="Calibri" panose="020F0502020204030204" pitchFamily="34" charset="0"/>
              <a:cs typeface="Times New Roman (Body CS)"/>
            </a:endParaRPr>
          </a:p>
          <a:p>
            <a:pPr marL="0" indent="0" algn="just">
              <a:buNone/>
            </a:pPr>
            <a:r>
              <a:rPr lang="en-IE" b="1" dirty="0">
                <a:effectLst/>
                <a:latin typeface="Palatino" panose="02040602050305020304" pitchFamily="18" charset="0"/>
                <a:ea typeface="Calibri" panose="020F0502020204030204" pitchFamily="34" charset="0"/>
                <a:cs typeface="Times New Roman (Body CS)"/>
              </a:rPr>
              <a:t>2020:</a:t>
            </a:r>
            <a:r>
              <a:rPr lang="en-IE" dirty="0">
                <a:effectLst/>
                <a:latin typeface="Palatino" panose="02040602050305020304" pitchFamily="18" charset="0"/>
                <a:ea typeface="Calibri" panose="020F0502020204030204" pitchFamily="34" charset="0"/>
                <a:cs typeface="Times New Roman (Body CS)"/>
              </a:rPr>
              <a:t>	</a:t>
            </a:r>
          </a:p>
          <a:p>
            <a:pPr algn="just"/>
            <a:r>
              <a:rPr lang="en-IE" dirty="0">
                <a:effectLst/>
                <a:latin typeface="Palatino" panose="02040602050305020304" pitchFamily="18" charset="0"/>
                <a:ea typeface="Calibri" panose="020F0502020204030204" pitchFamily="34" charset="0"/>
                <a:cs typeface="Times New Roman (Body CS)"/>
              </a:rPr>
              <a:t>Paul Collins			Australia</a:t>
            </a:r>
            <a:endParaRPr lang="en-GB" dirty="0">
              <a:latin typeface="Palatino" panose="02040602050305020304" pitchFamily="18" charset="0"/>
              <a:ea typeface="Calibri" panose="020F0502020204030204" pitchFamily="34" charset="0"/>
              <a:cs typeface="Times New Roman (Body CS)"/>
            </a:endParaRPr>
          </a:p>
          <a:p>
            <a:pPr algn="just"/>
            <a:r>
              <a:rPr lang="en-IE" dirty="0">
                <a:effectLst/>
                <a:latin typeface="Palatino" panose="02040602050305020304" pitchFamily="18" charset="0"/>
                <a:ea typeface="Calibri" panose="020F0502020204030204" pitchFamily="34" charset="0"/>
                <a:cs typeface="Times New Roman (Body CS)"/>
              </a:rPr>
              <a:t>Bernd </a:t>
            </a:r>
            <a:r>
              <a:rPr lang="en-IE" dirty="0" err="1">
                <a:effectLst/>
                <a:latin typeface="Palatino" panose="02040602050305020304" pitchFamily="18" charset="0"/>
                <a:ea typeface="Calibri" panose="020F0502020204030204" pitchFamily="34" charset="0"/>
                <a:cs typeface="Times New Roman (Body CS)"/>
              </a:rPr>
              <a:t>Hagenkord</a:t>
            </a:r>
            <a:r>
              <a:rPr lang="en-IE" dirty="0">
                <a:effectLst/>
                <a:latin typeface="Palatino" panose="02040602050305020304" pitchFamily="18" charset="0"/>
                <a:ea typeface="Calibri" panose="020F0502020204030204" pitchFamily="34" charset="0"/>
                <a:cs typeface="Times New Roman (Body CS)"/>
              </a:rPr>
              <a:t> (RIP)	Germany</a:t>
            </a:r>
          </a:p>
          <a:p>
            <a:pPr algn="just"/>
            <a:r>
              <a:rPr lang="en-IE" dirty="0">
                <a:latin typeface="Palatino" panose="02040602050305020304" pitchFamily="18" charset="0"/>
                <a:ea typeface="Calibri" panose="020F0502020204030204" pitchFamily="34" charset="0"/>
                <a:cs typeface="Times New Roman (Body CS)"/>
              </a:rPr>
              <a:t>Tina Beattie			Britain</a:t>
            </a:r>
            <a:endParaRPr lang="en-GB" dirty="0">
              <a:effectLst/>
              <a:latin typeface="Palatino" panose="02040602050305020304" pitchFamily="18" charset="0"/>
              <a:ea typeface="Calibri" panose="020F0502020204030204" pitchFamily="34" charset="0"/>
              <a:cs typeface="Times New Roman (Body CS)"/>
            </a:endParaRPr>
          </a:p>
          <a:p>
            <a:pPr marL="0" indent="0" algn="just">
              <a:buNone/>
            </a:pPr>
            <a:r>
              <a:rPr lang="en-US" sz="1800" dirty="0">
                <a:effectLst/>
                <a:latin typeface="Palatino" panose="02040602050305020304" pitchFamily="18" charset="0"/>
                <a:ea typeface="Calibri" panose="020F0502020204030204" pitchFamily="34" charset="0"/>
                <a:cs typeface="Helvetica" panose="020B0604020202020204" pitchFamily="34" charset="0"/>
              </a:rPr>
              <a:t> </a:t>
            </a:r>
            <a:endParaRPr lang="en-GB" sz="1800" dirty="0">
              <a:effectLst/>
              <a:latin typeface="Palatino" panose="02040602050305020304" pitchFamily="18" charset="0"/>
              <a:ea typeface="Calibri" panose="020F0502020204030204" pitchFamily="34" charset="0"/>
              <a:cs typeface="Times New Roman (Body CS)"/>
            </a:endParaRPr>
          </a:p>
          <a:p>
            <a:pPr algn="just"/>
            <a:endParaRPr lang="en-GB" sz="2400" dirty="0">
              <a:effectLst/>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6105C729-F026-4F13-BC5D-DF544659E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44911B90-9DCD-4085-B893-9822110234B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Tree>
    <p:extLst>
      <p:ext uri="{BB962C8B-B14F-4D97-AF65-F5344CB8AC3E}">
        <p14:creationId xmlns:p14="http://schemas.microsoft.com/office/powerpoint/2010/main" val="644026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754791"/>
            <a:ext cx="9724031" cy="3454419"/>
          </a:xfrm>
        </p:spPr>
        <p:txBody>
          <a:bodyPr anchor="ctr">
            <a:noAutofit/>
          </a:bodyPr>
          <a:lstStyle/>
          <a:p>
            <a:pPr algn="just"/>
            <a:endParaRPr lang="en-IE" sz="2400" b="1" dirty="0">
              <a:effectLst/>
              <a:latin typeface="Palatino" panose="02040602050305020304" pitchFamily="18" charset="0"/>
              <a:ea typeface="Calibri" panose="020F0502020204030204" pitchFamily="34" charset="0"/>
              <a:cs typeface="Times New Roman (Body CS)"/>
            </a:endParaRPr>
          </a:p>
          <a:p>
            <a:pPr algn="just"/>
            <a:endParaRPr lang="en-IE" sz="2400" b="1" dirty="0">
              <a:latin typeface="Palatino" panose="02040602050305020304" pitchFamily="18" charset="0"/>
              <a:ea typeface="Calibri" panose="020F0502020204030204" pitchFamily="34" charset="0"/>
              <a:cs typeface="Times New Roman (Body CS)"/>
            </a:endParaRPr>
          </a:p>
          <a:p>
            <a:pPr algn="just"/>
            <a:r>
              <a:rPr lang="en-IE" sz="2400" b="1" dirty="0">
                <a:effectLst/>
                <a:latin typeface="Palatino" panose="02040602050305020304" pitchFamily="18" charset="0"/>
                <a:ea typeface="Calibri" panose="020F0502020204030204" pitchFamily="34" charset="0"/>
                <a:cs typeface="Times New Roman (Body CS)"/>
              </a:rPr>
              <a:t>Zooms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r>
              <a:rPr lang="en-IE" sz="2400" b="1" dirty="0">
                <a:effectLst/>
                <a:latin typeface="Palatino" panose="02040602050305020304" pitchFamily="18" charset="0"/>
                <a:ea typeface="Calibri" panose="020F0502020204030204" pitchFamily="34" charset="0"/>
                <a:cs typeface="Times New Roman (Body CS)"/>
              </a:rPr>
              <a:t>2021:</a:t>
            </a:r>
          </a:p>
          <a:p>
            <a:pPr algn="just"/>
            <a:r>
              <a:rPr lang="en-IE" sz="2400" dirty="0">
                <a:effectLst/>
                <a:latin typeface="Palatino" panose="02040602050305020304" pitchFamily="18" charset="0"/>
                <a:ea typeface="Calibri" panose="020F0502020204030204" pitchFamily="34" charset="0"/>
                <a:cs typeface="Times New Roman (Body CS)"/>
              </a:rPr>
              <a:t>Christopher Lamb 10 Feb 	Rome</a:t>
            </a:r>
            <a:endParaRPr lang="en-GB" sz="2400" dirty="0">
              <a:effectLst/>
              <a:latin typeface="Palatino" panose="02040602050305020304" pitchFamily="18" charset="0"/>
              <a:ea typeface="Calibri" panose="020F0502020204030204" pitchFamily="34" charset="0"/>
              <a:cs typeface="Times New Roman (Body CS)"/>
            </a:endParaRPr>
          </a:p>
          <a:p>
            <a:pPr algn="just"/>
            <a:r>
              <a:rPr lang="en-IE" sz="2400" dirty="0">
                <a:effectLst/>
                <a:latin typeface="Palatino" panose="02040602050305020304" pitchFamily="18" charset="0"/>
                <a:ea typeface="Calibri" panose="020F0502020204030204" pitchFamily="34" charset="0"/>
                <a:cs typeface="Times New Roman (Body CS)"/>
              </a:rPr>
              <a:t>Gerry O’Hanlon 25 Feb 		Synod</a:t>
            </a:r>
            <a:endParaRPr lang="en-GB" sz="2400" dirty="0">
              <a:effectLst/>
              <a:latin typeface="Palatino" panose="02040602050305020304" pitchFamily="18" charset="0"/>
              <a:ea typeface="Calibri" panose="020F0502020204030204" pitchFamily="34" charset="0"/>
              <a:cs typeface="Times New Roman (Body CS)"/>
            </a:endParaRPr>
          </a:p>
          <a:p>
            <a:pPr algn="just"/>
            <a:r>
              <a:rPr lang="en-IE" sz="2400" dirty="0">
                <a:effectLst/>
                <a:latin typeface="Palatino" panose="02040602050305020304" pitchFamily="18" charset="0"/>
                <a:ea typeface="Calibri" panose="020F0502020204030204" pitchFamily="34" charset="0"/>
                <a:cs typeface="Times New Roman (Body CS)"/>
              </a:rPr>
              <a:t>James Alison 27 April  		LGBTQ+</a:t>
            </a:r>
            <a:endParaRPr lang="en-GB" sz="2400" dirty="0">
              <a:latin typeface="Palatino" panose="02040602050305020304" pitchFamily="18" charset="0"/>
              <a:ea typeface="Calibri" panose="020F0502020204030204" pitchFamily="34" charset="0"/>
              <a:cs typeface="Times New Roman (Body CS)"/>
            </a:endParaRPr>
          </a:p>
          <a:p>
            <a:pPr algn="just"/>
            <a:r>
              <a:rPr lang="en-IE" sz="2400" dirty="0">
                <a:effectLst/>
                <a:latin typeface="Palatino" panose="02040602050305020304" pitchFamily="18" charset="0"/>
                <a:ea typeface="Calibri" panose="020F0502020204030204" pitchFamily="34" charset="0"/>
                <a:cs typeface="Times New Roman (Body CS)"/>
              </a:rPr>
              <a:t>Massimo Faggioli 12 May 	</a:t>
            </a:r>
            <a:r>
              <a:rPr lang="en-US" sz="2400" dirty="0">
                <a:effectLst/>
                <a:latin typeface="Palatino" panose="02040602050305020304" pitchFamily="18" charset="0"/>
                <a:ea typeface="Calibri" panose="020F0502020204030204" pitchFamily="34" charset="0"/>
                <a:cs typeface="Helvetica" panose="020B0604020202020204" pitchFamily="34" charset="0"/>
              </a:rPr>
              <a:t>US Catholicism </a:t>
            </a:r>
            <a:endParaRPr lang="en-GB" sz="2400" dirty="0">
              <a:effectLst/>
              <a:latin typeface="Palatino" panose="02040602050305020304" pitchFamily="18" charset="0"/>
              <a:ea typeface="Calibri" panose="020F0502020204030204" pitchFamily="34" charset="0"/>
              <a:cs typeface="Times New Roman (Body CS)"/>
            </a:endParaRPr>
          </a:p>
          <a:p>
            <a:pPr algn="just"/>
            <a:endParaRPr lang="en-GB" sz="2400" dirty="0">
              <a:effectLst/>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6105C729-F026-4F13-BC5D-DF544659E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44911B90-9DCD-4085-B893-9822110234B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Tree>
    <p:extLst>
      <p:ext uri="{BB962C8B-B14F-4D97-AF65-F5344CB8AC3E}">
        <p14:creationId xmlns:p14="http://schemas.microsoft.com/office/powerpoint/2010/main" val="3548111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Inhaltsplatzhalter 4" descr="Ein Bild, das Kerze, erleuchtet enthält.&#10;&#10;Automatisch generierte Beschreibung">
            <a:extLst>
              <a:ext uri="{FF2B5EF4-FFF2-40B4-BE49-F238E27FC236}">
                <a16:creationId xmlns:a16="http://schemas.microsoft.com/office/drawing/2014/main" id="{663C7D95-FD1E-4F59-AF44-3464FBDA4915}"/>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5000"/>
                    </a14:imgEffect>
                    <a14:imgEffect>
                      <a14:colorTemperature colorTemp="7200"/>
                    </a14:imgEffect>
                  </a14:imgLayer>
                </a14:imgProps>
              </a:ext>
              <a:ext uri="{28A0092B-C50C-407E-A947-70E740481C1C}">
                <a14:useLocalDpi xmlns:a14="http://schemas.microsoft.com/office/drawing/2010/main" val="0"/>
              </a:ext>
            </a:extLst>
          </a:blip>
          <a:srcRect t="8873" b="6873"/>
          <a:stretch/>
        </p:blipFill>
        <p:spPr>
          <a:xfrm>
            <a:off x="864123" y="486614"/>
            <a:ext cx="10463753" cy="5884771"/>
          </a:xfrm>
          <a:prstGeom prst="rect">
            <a:avLst/>
          </a:prstGeom>
          <a:effectLst>
            <a:glow rad="317500">
              <a:srgbClr val="E38A26"/>
            </a:glow>
            <a:softEdge rad="63500"/>
          </a:effectLst>
        </p:spPr>
      </p:pic>
    </p:spTree>
    <p:extLst>
      <p:ext uri="{BB962C8B-B14F-4D97-AF65-F5344CB8AC3E}">
        <p14:creationId xmlns:p14="http://schemas.microsoft.com/office/powerpoint/2010/main" val="582475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1929131"/>
            <a:ext cx="9724031" cy="4300219"/>
          </a:xfrm>
        </p:spPr>
        <p:txBody>
          <a:bodyPr anchor="ctr">
            <a:noAutofit/>
          </a:bodyPr>
          <a:lstStyle/>
          <a:p>
            <a:r>
              <a:rPr lang="en-IE" sz="3600" b="1" i="1" dirty="0">
                <a:effectLst/>
                <a:latin typeface="Palatino" panose="02040602050305020304" pitchFamily="18" charset="0"/>
                <a:ea typeface="Calibri" panose="020F0502020204030204" pitchFamily="34" charset="0"/>
                <a:cs typeface="Times New Roman (Body CS)"/>
              </a:rPr>
              <a:t>Planned for Dec 2021:</a:t>
            </a:r>
          </a:p>
          <a:p>
            <a:pPr marL="0" indent="0">
              <a:buNone/>
            </a:pPr>
            <a:r>
              <a:rPr lang="en-IE" sz="3600" b="1" i="1" dirty="0">
                <a:effectLst/>
                <a:latin typeface="Palatino" panose="02040602050305020304" pitchFamily="18" charset="0"/>
                <a:ea typeface="Calibri" panose="020F0502020204030204" pitchFamily="34" charset="0"/>
                <a:cs typeface="Times New Roman (Body CS)"/>
              </a:rPr>
              <a:t>	</a:t>
            </a:r>
            <a:endParaRPr lang="en-GB" sz="3600" dirty="0">
              <a:effectLst/>
              <a:latin typeface="Palatino" panose="02040602050305020304" pitchFamily="18" charset="0"/>
              <a:ea typeface="Calibri" panose="020F0502020204030204" pitchFamily="34" charset="0"/>
              <a:cs typeface="Times New Roman (Body CS)"/>
            </a:endParaRPr>
          </a:p>
          <a:p>
            <a:r>
              <a:rPr lang="en-IE" sz="3600" i="1" dirty="0">
                <a:effectLst/>
                <a:latin typeface="Palatino" panose="02040602050305020304" pitchFamily="18" charset="0"/>
                <a:ea typeface="Calibri" panose="020F0502020204030204" pitchFamily="34" charset="0"/>
                <a:cs typeface="Times New Roman (Body CS)"/>
              </a:rPr>
              <a:t>Luca </a:t>
            </a:r>
            <a:r>
              <a:rPr lang="en-IE" sz="3600" i="1" dirty="0" err="1">
                <a:effectLst/>
                <a:latin typeface="Palatino" panose="02040602050305020304" pitchFamily="18" charset="0"/>
                <a:ea typeface="Calibri" panose="020F0502020204030204" pitchFamily="34" charset="0"/>
                <a:cs typeface="Times New Roman (Body CS)"/>
              </a:rPr>
              <a:t>Badini</a:t>
            </a:r>
            <a:r>
              <a:rPr lang="en-IE" sz="3600" i="1" dirty="0">
                <a:effectLst/>
                <a:latin typeface="Palatino" panose="02040602050305020304" pitchFamily="18" charset="0"/>
                <a:ea typeface="Calibri" panose="020F0502020204030204" pitchFamily="34" charset="0"/>
                <a:cs typeface="Times New Roman (Body CS)"/>
              </a:rPr>
              <a:t> on the </a:t>
            </a:r>
            <a:r>
              <a:rPr lang="en-IE" sz="3600" i="1" dirty="0" err="1">
                <a:solidFill>
                  <a:srgbClr val="000000"/>
                </a:solidFill>
                <a:effectLst/>
                <a:latin typeface="Palatino" panose="02040602050305020304" pitchFamily="18" charset="0"/>
                <a:ea typeface="Times New Roman" panose="02020603050405020304" pitchFamily="18" charset="0"/>
                <a:cs typeface="Arial" panose="020B0604020202020204" pitchFamily="34" charset="0"/>
              </a:rPr>
              <a:t>Wijngaards</a:t>
            </a:r>
            <a:r>
              <a:rPr lang="en-IE" sz="3600" i="1" dirty="0">
                <a:solidFill>
                  <a:srgbClr val="000000"/>
                </a:solidFill>
                <a:effectLst/>
                <a:latin typeface="Palatino" panose="02040602050305020304" pitchFamily="18" charset="0"/>
                <a:ea typeface="Times New Roman" panose="02020603050405020304" pitchFamily="18" charset="0"/>
                <a:cs typeface="Arial" panose="020B0604020202020204" pitchFamily="34" charset="0"/>
              </a:rPr>
              <a:t> Institute research on LGBTQ+</a:t>
            </a:r>
            <a:endParaRPr lang="en-GB" sz="3600" dirty="0">
              <a:effectLst/>
              <a:latin typeface="Palatino" panose="02040602050305020304" pitchFamily="18" charset="0"/>
              <a:ea typeface="Calibri" panose="020F0502020204030204" pitchFamily="34" charset="0"/>
              <a:cs typeface="Times New Roman (Body CS)"/>
            </a:endParaRPr>
          </a:p>
          <a:p>
            <a:r>
              <a:rPr lang="en-IE" sz="3600" i="1" dirty="0">
                <a:effectLst/>
                <a:latin typeface="Palatino" panose="02040602050305020304" pitchFamily="18" charset="0"/>
                <a:ea typeface="Times New Roman" panose="02020603050405020304" pitchFamily="18" charset="0"/>
                <a:cs typeface="Times New Roman" panose="02020603050405020304" pitchFamily="18" charset="0"/>
              </a:rPr>
              <a:t>Seán McDonagh on Practical Steps to Sustainability </a:t>
            </a:r>
            <a:endParaRPr lang="en-GB" sz="3600" dirty="0">
              <a:effectLst/>
              <a:latin typeface="Palatino" panose="02040602050305020304" pitchFamily="18" charset="0"/>
              <a:ea typeface="Calibri" panose="020F0502020204030204" pitchFamily="34" charset="0"/>
              <a:cs typeface="Times New Roman (Body CS)"/>
            </a:endParaRPr>
          </a:p>
          <a:p>
            <a:pPr marL="0" indent="0">
              <a:buNone/>
            </a:pPr>
            <a:endParaRPr lang="en-GB" sz="2400" dirty="0">
              <a:effectLst/>
              <a:ea typeface="Times New Roman" panose="02020603050405020304" pitchFamily="18" charset="0"/>
              <a:cs typeface="Times New Roman" panose="02020603050405020304" pitchFamily="18" charset="0"/>
            </a:endParaRPr>
          </a:p>
        </p:txBody>
      </p:sp>
      <p:pic>
        <p:nvPicPr>
          <p:cNvPr id="13" name="Picture 2" descr="Association of Catholic Priests Ireland - Home | Facebook">
            <a:extLst>
              <a:ext uri="{FF2B5EF4-FFF2-40B4-BE49-F238E27FC236}">
                <a16:creationId xmlns:a16="http://schemas.microsoft.com/office/drawing/2014/main" id="{59AF3F63-4A36-4499-A536-D2E963FB7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5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097912"/>
            <a:ext cx="9724031" cy="3559938"/>
          </a:xfrm>
        </p:spPr>
        <p:txBody>
          <a:bodyPr anchor="ctr">
            <a:noAutofit/>
          </a:bodyPr>
          <a:lstStyle/>
          <a:p>
            <a:pPr algn="just"/>
            <a:r>
              <a:rPr lang="en-IE" sz="2400" b="1" dirty="0">
                <a:effectLst/>
                <a:latin typeface="Palatino" panose="02040602050305020304" pitchFamily="18" charset="0"/>
                <a:ea typeface="Calibri" panose="020F0502020204030204" pitchFamily="34" charset="0"/>
                <a:cs typeface="Times New Roman (Body CS)"/>
              </a:rPr>
              <a:t>Leadership Meetings since last AGM, Oct 2020 </a:t>
            </a:r>
            <a:endParaRPr lang="en-GB" sz="2400" dirty="0">
              <a:effectLst/>
              <a:latin typeface="Palatino" panose="02040602050305020304" pitchFamily="18" charset="0"/>
              <a:ea typeface="Calibri" panose="020F0502020204030204" pitchFamily="34" charset="0"/>
              <a:cs typeface="Times New Roman (Body CS)"/>
            </a:endParaRPr>
          </a:p>
          <a:p>
            <a:pPr algn="just"/>
            <a:r>
              <a:rPr lang="en-IE" sz="2400" b="1" dirty="0">
                <a:effectLst/>
                <a:latin typeface="Palatino" panose="02040602050305020304" pitchFamily="18" charset="0"/>
                <a:ea typeface="Calibri" panose="020F0502020204030204" pitchFamily="34" charset="0"/>
                <a:cs typeface="Times New Roman (Body CS)"/>
              </a:rPr>
              <a:t>9 x Leadership + 1 x postponed!</a:t>
            </a:r>
            <a:endParaRPr lang="en-GB" sz="2400" dirty="0">
              <a:effectLst/>
              <a:latin typeface="Palatino" panose="02040602050305020304" pitchFamily="18" charset="0"/>
              <a:ea typeface="Calibri" panose="020F0502020204030204" pitchFamily="34" charset="0"/>
              <a:cs typeface="Times New Roman (Body CS)"/>
            </a:endParaRPr>
          </a:p>
          <a:p>
            <a:pPr algn="just"/>
            <a:r>
              <a:rPr lang="en-IE" sz="2400" b="1" dirty="0">
                <a:effectLst/>
                <a:latin typeface="Palatino" panose="02040602050305020304" pitchFamily="18" charset="0"/>
                <a:ea typeface="Calibri" panose="020F0502020204030204" pitchFamily="34" charset="0"/>
                <a:cs typeface="Times New Roman (Body CS)"/>
              </a:rPr>
              <a:t>2 x Advisory</a:t>
            </a:r>
            <a:endParaRPr lang="en-GB" sz="2400" dirty="0">
              <a:effectLst/>
              <a:latin typeface="Palatino" panose="02040602050305020304" pitchFamily="18" charset="0"/>
              <a:ea typeface="Calibri" panose="020F0502020204030204" pitchFamily="34" charset="0"/>
              <a:cs typeface="Times New Roman (Body CS)"/>
            </a:endParaRPr>
          </a:p>
          <a:p>
            <a:pPr algn="just"/>
            <a:r>
              <a:rPr lang="en-IE" sz="2400" dirty="0">
                <a:effectLst/>
                <a:latin typeface="Palatino" panose="02040602050305020304" pitchFamily="18" charset="0"/>
                <a:ea typeface="Calibri" panose="020F0502020204030204" pitchFamily="34" charset="0"/>
                <a:cs typeface="Times New Roman (Body CS)"/>
              </a:rPr>
              <a:t>2020: 03 Dec </a:t>
            </a:r>
            <a:endParaRPr lang="en-GB" sz="2400" dirty="0">
              <a:effectLst/>
              <a:latin typeface="Palatino" panose="02040602050305020304" pitchFamily="18" charset="0"/>
              <a:ea typeface="Calibri" panose="020F0502020204030204" pitchFamily="34" charset="0"/>
              <a:cs typeface="Times New Roman (Body CS)"/>
            </a:endParaRPr>
          </a:p>
          <a:p>
            <a:pPr algn="just"/>
            <a:r>
              <a:rPr lang="en-IE" sz="2400" dirty="0">
                <a:effectLst/>
                <a:latin typeface="Palatino" panose="02040602050305020304" pitchFamily="18" charset="0"/>
                <a:ea typeface="Calibri" panose="020F0502020204030204" pitchFamily="34" charset="0"/>
                <a:cs typeface="Times New Roman (Body CS)"/>
              </a:rPr>
              <a:t>2021: 21 Jan; 04 Mar; 31 Mar; 21 Apr; 03 June; (07 July); 16 Sept; 06 Oct; 04 Nov</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r>
              <a:rPr lang="en-IE" sz="1800" dirty="0">
                <a:effectLst/>
                <a:latin typeface="Palatino" panose="02040602050305020304" pitchFamily="18" charset="0"/>
                <a:ea typeface="Calibri" panose="020F0502020204030204" pitchFamily="34" charset="0"/>
                <a:cs typeface="Times New Roman (Body CS)"/>
              </a:rPr>
              <a:t> </a:t>
            </a:r>
            <a:endParaRPr lang="en-GB" sz="18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4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Guest Speaker: Kieran </a:t>
            </a:r>
            <a:r>
              <a:rPr lang="en-IE" sz="2400" b="1"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O’Mahony</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OSA Synodal Pathways – </a:t>
            </a:r>
            <a:r>
              <a:rPr lang="en-IE" sz="2400" b="1" i="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Abridged notes</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a:t>
            </a:r>
            <a:endParaRPr lang="en-GB" sz="2400" dirty="0">
              <a:effectLst/>
              <a:latin typeface="Palatino" panose="02040602050305020304" pitchFamily="18" charset="0"/>
              <a:ea typeface="Calibri" panose="020F0502020204030204" pitchFamily="34" charset="0"/>
              <a:cs typeface="Times New Roman (Body CS)"/>
            </a:endParaRPr>
          </a:p>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Intro: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church needs fixing Pope Francis: Synod 2023 Inspiration: Acts 10:1-11:18 Will it work? What to do now? </a:t>
            </a:r>
            <a:endParaRPr lang="en-GB" sz="2400" dirty="0">
              <a:effectLst/>
              <a:latin typeface="Palatino" panose="02040602050305020304" pitchFamily="18" charset="0"/>
              <a:ea typeface="Calibri" panose="020F0502020204030204" pitchFamily="34" charset="0"/>
              <a:cs typeface="Times New Roman (Body CS)"/>
            </a:endParaRPr>
          </a:p>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CHURCH NEEDS FIXING: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Examine under</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Handing on faith, Women,</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History, and Laity. </a:t>
            </a:r>
            <a:endParaRPr lang="en-GB" sz="2400" dirty="0">
              <a:effectLst/>
              <a:latin typeface="Palatino" panose="02040602050305020304" pitchFamily="18" charset="0"/>
              <a:ea typeface="Calibri" panose="020F0502020204030204" pitchFamily="34" charset="0"/>
              <a:cs typeface="Times New Roman (Body CS)"/>
            </a:endParaRPr>
          </a:p>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POPE FRANCIS: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Gospel joy, Decentralisation, Radical, not liberal. Synod is his biggest idea so far... He is learning from ‘the margins’ South American Catholic Church.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536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marL="0" indent="0">
              <a:buNone/>
            </a:pPr>
            <a:endParaRPr lang="en-GB" sz="1800" dirty="0">
              <a:effectLst/>
              <a:latin typeface="Palatino" panose="02040602050305020304" pitchFamily="18" charset="0"/>
              <a:ea typeface="Calibri" panose="020F0502020204030204" pitchFamily="34" charset="0"/>
              <a:cs typeface="Times New Roman (Body CS)"/>
            </a:endParaRPr>
          </a:p>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Raphael </a:t>
            </a:r>
            <a:r>
              <a:rPr lang="en-IE" sz="2400" b="1"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Luciani</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a:t>
            </a:r>
            <a:r>
              <a:rPr lang="en-IE" sz="2400" i="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Theologian of </a:t>
            </a:r>
            <a:r>
              <a:rPr lang="en-IE" sz="2400" i="1"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synodality</a:t>
            </a:r>
            <a:r>
              <a:rPr lang="en-IE" sz="2400" i="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Ecclesiology of the people of God - A </a:t>
            </a:r>
            <a:r>
              <a:rPr lang="en-IE" sz="2400"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kairos</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moment for the church. </a:t>
            </a:r>
            <a:r>
              <a:rPr lang="en-IE" sz="2400"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Synodality</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is about diversity. </a:t>
            </a:r>
            <a:r>
              <a:rPr lang="en-IE" sz="2400"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Synodality</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the true nature of the church. Forthcoming Book: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Emergence of Synodal </a:t>
            </a:r>
            <a:r>
              <a:rPr lang="en-IE" sz="2400" b="1"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Ecclesiality</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A More Complete Definition of Church.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48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SYNOD 2023 </a:t>
            </a:r>
            <a:endParaRPr lang="en-GB" sz="2400" dirty="0">
              <a:effectLst/>
              <a:latin typeface="Palatino" panose="02040602050305020304" pitchFamily="18" charset="0"/>
              <a:ea typeface="Calibri" panose="020F0502020204030204" pitchFamily="34" charset="0"/>
              <a:cs typeface="Times New Roman (Body CS)"/>
            </a:endParaRPr>
          </a:p>
          <a:p>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Dublin: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Simply Synod;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2023 Synod of Bishops –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Preparatory document </a:t>
            </a:r>
            <a:endParaRPr lang="en-GB" sz="2400" dirty="0">
              <a:effectLst/>
              <a:latin typeface="Palatino" panose="02040602050305020304" pitchFamily="18" charset="0"/>
              <a:ea typeface="Calibri" panose="020F0502020204030204" pitchFamily="34" charset="0"/>
              <a:cs typeface="Times New Roman (Body CS)"/>
            </a:endParaRPr>
          </a:p>
          <a:p>
            <a:pPr marL="28575" marR="28575">
              <a:spcBef>
                <a:spcPts val="225"/>
              </a:spcBef>
              <a:spcAft>
                <a:spcPts val="225"/>
              </a:spcAft>
            </a:pPr>
            <a:r>
              <a:rPr lang="en-IE" sz="2400" b="1" dirty="0">
                <a:solidFill>
                  <a:srgbClr val="000000"/>
                </a:solidFill>
                <a:effectLst/>
                <a:latin typeface="Palatino" panose="02040602050305020304" pitchFamily="18" charset="0"/>
                <a:ea typeface="Times New Roman" panose="02020603050405020304" pitchFamily="18" charset="0"/>
              </a:rPr>
              <a:t>2023 Synod of Bishops – </a:t>
            </a:r>
            <a:r>
              <a:rPr lang="en-IE" sz="2400" b="1" dirty="0" err="1">
                <a:solidFill>
                  <a:srgbClr val="000000"/>
                </a:solidFill>
                <a:effectLst/>
                <a:latin typeface="Palatino" panose="02040602050305020304" pitchFamily="18" charset="0"/>
                <a:ea typeface="Times New Roman" panose="02020603050405020304" pitchFamily="18" charset="0"/>
              </a:rPr>
              <a:t>Vademecum</a:t>
            </a:r>
            <a:r>
              <a:rPr lang="en-IE" sz="2400" b="1" dirty="0">
                <a:solidFill>
                  <a:srgbClr val="000000"/>
                </a:solidFill>
                <a:effectLst/>
                <a:latin typeface="Palatino" panose="02040602050305020304" pitchFamily="18" charset="0"/>
                <a:ea typeface="Times New Roman" panose="02020603050405020304" pitchFamily="18" charset="0"/>
              </a:rPr>
              <a:t> for the Synod on </a:t>
            </a:r>
            <a:r>
              <a:rPr lang="en-IE" sz="2400" b="1" dirty="0" err="1">
                <a:solidFill>
                  <a:srgbClr val="000000"/>
                </a:solidFill>
                <a:effectLst/>
                <a:latin typeface="Palatino" panose="02040602050305020304" pitchFamily="18" charset="0"/>
                <a:ea typeface="Times New Roman" panose="02020603050405020304" pitchFamily="18" charset="0"/>
              </a:rPr>
              <a:t>Synodality</a:t>
            </a:r>
            <a:r>
              <a:rPr lang="en-IE" sz="2400" b="0" dirty="0">
                <a:solidFill>
                  <a:srgbClr val="000000"/>
                </a:solidFill>
                <a:effectLst/>
                <a:latin typeface="Palatino" panose="02040602050305020304" pitchFamily="18" charset="0"/>
                <a:ea typeface="Times New Roman" panose="02020603050405020304" pitchFamily="18" charset="0"/>
              </a:rPr>
              <a:t>- this is the </a:t>
            </a:r>
            <a:r>
              <a:rPr lang="en-IE" sz="2400" b="0" dirty="0">
                <a:solidFill>
                  <a:srgbClr val="000000"/>
                </a:solidFill>
                <a:effectLst/>
                <a:latin typeface="Palatino" panose="02040602050305020304" pitchFamily="18" charset="0"/>
                <a:ea typeface="Times New Roman" panose="02020603050405020304" pitchFamily="18" charset="0"/>
                <a:cs typeface="Arial" panose="020B0604020202020204" pitchFamily="34" charset="0"/>
              </a:rPr>
              <a:t>Official Handbook for Listening and Discernment in Local Churches.</a:t>
            </a:r>
            <a:endParaRPr lang="en-GB" sz="2400" b="1" dirty="0">
              <a:effectLst/>
              <a:latin typeface="Times New Roman" panose="02020603050405020304" pitchFamily="18" charset="0"/>
              <a:ea typeface="Times New Roman" panose="02020603050405020304" pitchFamily="18" charset="0"/>
            </a:endParaRPr>
          </a:p>
          <a:p>
            <a:pPr marL="28575" marR="28575">
              <a:spcBef>
                <a:spcPts val="225"/>
              </a:spcBef>
              <a:spcAft>
                <a:spcPts val="225"/>
              </a:spcAft>
            </a:pPr>
            <a:r>
              <a:rPr lang="en-IE" sz="2400" b="1" u="sng" dirty="0">
                <a:solidFill>
                  <a:srgbClr val="000000"/>
                </a:solidFill>
                <a:effectLst/>
                <a:latin typeface="Palatino" panose="02040602050305020304" pitchFamily="18" charset="0"/>
                <a:ea typeface="Times New Roman" panose="02020603050405020304" pitchFamily="18" charset="0"/>
                <a:hlinkClick r:id="rId2"/>
              </a:rPr>
              <a:t>https://www.synod.va/en/news/the-vademecum-for-the-synod-onsynodality.html</a:t>
            </a:r>
            <a:endParaRPr lang="en-GB" sz="2400" b="1" dirty="0">
              <a:effectLst/>
              <a:latin typeface="Times New Roman" panose="02020603050405020304" pitchFamily="18" charset="0"/>
              <a:ea typeface="Times New Roman" panose="02020603050405020304" pitchFamily="18" charset="0"/>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56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a:lnSpc>
                <a:spcPts val="1800"/>
              </a:lnSpc>
            </a:pPr>
            <a:r>
              <a:rPr lang="en-IE" sz="2400" b="1" dirty="0">
                <a:solidFill>
                  <a:srgbClr val="000000"/>
                </a:solidFill>
                <a:effectLst/>
                <a:latin typeface="Palatino" panose="02040602050305020304" pitchFamily="18" charset="0"/>
                <a:ea typeface="Times New Roman" panose="02020603050405020304" pitchFamily="18" charset="0"/>
                <a:cs typeface="Open Sans" panose="020B0606030504020204" pitchFamily="34" charset="0"/>
              </a:rPr>
              <a:t>A Double Dynamic of Conversion: Peter and Cornelius (</a:t>
            </a:r>
            <a:r>
              <a:rPr lang="en-IE" sz="2400" b="1" i="1" dirty="0">
                <a:solidFill>
                  <a:srgbClr val="000000"/>
                </a:solidFill>
                <a:effectLst/>
                <a:latin typeface="Palatino" panose="02040602050305020304" pitchFamily="18" charset="0"/>
                <a:ea typeface="Times New Roman" panose="02020603050405020304" pitchFamily="18" charset="0"/>
                <a:cs typeface="Open Sans" panose="020B0606030504020204" pitchFamily="34" charset="0"/>
              </a:rPr>
              <a:t>Acts</a:t>
            </a:r>
            <a:r>
              <a:rPr lang="en-IE" sz="2400" b="1" dirty="0">
                <a:solidFill>
                  <a:srgbClr val="000000"/>
                </a:solidFill>
                <a:effectLst/>
                <a:latin typeface="Palatino" panose="02040602050305020304" pitchFamily="18" charset="0"/>
                <a:ea typeface="Times New Roman" panose="02020603050405020304" pitchFamily="18" charset="0"/>
                <a:cs typeface="Open Sans" panose="020B0606030504020204" pitchFamily="34" charset="0"/>
              </a:rPr>
              <a:t> 10)</a:t>
            </a:r>
            <a:endParaRPr lang="en-GB" sz="2400" dirty="0">
              <a:effectLst/>
              <a:latin typeface="Times New Roman" panose="02020603050405020304" pitchFamily="18" charset="0"/>
              <a:ea typeface="Times New Roman" panose="02020603050405020304" pitchFamily="18" charset="0"/>
            </a:endParaRPr>
          </a:p>
          <a:p>
            <a:pPr>
              <a:lnSpc>
                <a:spcPts val="1800"/>
              </a:lnSpc>
            </a:pPr>
            <a:r>
              <a:rPr lang="en-IE" sz="2400" i="1" dirty="0">
                <a:solidFill>
                  <a:srgbClr val="000000"/>
                </a:solidFill>
                <a:effectLst/>
                <a:latin typeface="Palatino" panose="02040602050305020304" pitchFamily="18" charset="0"/>
                <a:ea typeface="Times New Roman" panose="02020603050405020304" pitchFamily="18" charset="0"/>
                <a:cs typeface="Open Sans" panose="020B0606030504020204" pitchFamily="34" charset="0"/>
              </a:rPr>
              <a:t>https://www.catholicculture.org/culture/library/view.cfm?recnum=12562</a:t>
            </a:r>
            <a:endParaRPr lang="en-GB" sz="2400" dirty="0">
              <a:effectLst/>
              <a:latin typeface="Times New Roman" panose="02020603050405020304" pitchFamily="18" charset="0"/>
              <a:ea typeface="Times New Roman" panose="02020603050405020304" pitchFamily="18" charset="0"/>
            </a:endParaRPr>
          </a:p>
          <a:p>
            <a:r>
              <a:rPr lang="en-IE" sz="2400" b="1" dirty="0">
                <a:solidFill>
                  <a:srgbClr val="000000"/>
                </a:solidFill>
                <a:effectLst/>
                <a:latin typeface="Palatino" panose="02040602050305020304" pitchFamily="18" charset="0"/>
                <a:ea typeface="Calibri" panose="020F0502020204030204" pitchFamily="34" charset="0"/>
                <a:cs typeface="Open Sans" panose="020B0606030504020204" pitchFamily="34" charset="0"/>
              </a:rPr>
              <a:t>22.</a:t>
            </a:r>
            <a:r>
              <a:rPr lang="en-IE" sz="2400" dirty="0">
                <a:solidFill>
                  <a:srgbClr val="000000"/>
                </a:solidFill>
                <a:effectLst/>
                <a:latin typeface="Palatino" panose="02040602050305020304" pitchFamily="18" charset="0"/>
                <a:ea typeface="Calibri" panose="020F0502020204030204" pitchFamily="34" charset="0"/>
                <a:cs typeface="Open Sans" panose="020B0606030504020204" pitchFamily="34" charset="0"/>
              </a:rPr>
              <a:t> The episode narrates, first of all, the conversion of Cornelius, who even receives a sort of annunciation. Cornelius is a pagan, presumably Roman, a centurion (a low-ranking officer) in the army of occupation, who practices a profession based on violence and abuse. Yet, he is dedicated to prayer and almsgiving, that is, he cultivates a relationship with God and cares….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82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1759131"/>
            <a:ext cx="9724031" cy="4242424"/>
          </a:xfrm>
        </p:spPr>
        <p:txBody>
          <a:bodyPr anchor="ctr">
            <a:normAutofit/>
          </a:bodyPr>
          <a:lstStyle/>
          <a:p>
            <a:pPr marL="0" indent="0" algn="just">
              <a:buNone/>
            </a:pPr>
            <a:r>
              <a:rPr lang="en-IE" sz="2400" dirty="0">
                <a:solidFill>
                  <a:srgbClr val="000000"/>
                </a:solidFill>
                <a:effectLst/>
                <a:latin typeface="Palatino" panose="02040602050305020304" pitchFamily="18" charset="0"/>
                <a:ea typeface="Times New Roman" panose="02020603050405020304" pitchFamily="18" charset="0"/>
                <a:cs typeface="Open Sans" panose="020B0606030504020204" pitchFamily="34" charset="0"/>
              </a:rPr>
              <a:t>for his neighbour. It is precisely in his home that the angel surprisingly enters, calls him by name, and exhorts him to send—the verb of mission! —his servants to Jaffa to call—the verb of vocation! —Peter. The narrative then becomes that of the conversion of the latter, who, on that same day, received a vision in which a voice ordered him to kill and eat animals, some of which were unclean. His response is decisive: “By no means, Lord” (</a:t>
            </a:r>
            <a:r>
              <a:rPr lang="en-IE" sz="2400" i="1" dirty="0">
                <a:solidFill>
                  <a:srgbClr val="000000"/>
                </a:solidFill>
                <a:effectLst/>
                <a:latin typeface="Palatino" panose="02040602050305020304" pitchFamily="18" charset="0"/>
                <a:ea typeface="Times New Roman" panose="02020603050405020304" pitchFamily="18" charset="0"/>
                <a:cs typeface="Open Sans" panose="020B0606030504020204" pitchFamily="34" charset="0"/>
              </a:rPr>
              <a:t>Acts</a:t>
            </a:r>
            <a:r>
              <a:rPr lang="en-IE" sz="2400" dirty="0">
                <a:solidFill>
                  <a:srgbClr val="000000"/>
                </a:solidFill>
                <a:effectLst/>
                <a:latin typeface="Palatino" panose="02040602050305020304" pitchFamily="18" charset="0"/>
                <a:ea typeface="Times New Roman" panose="02020603050405020304" pitchFamily="18" charset="0"/>
                <a:cs typeface="Open Sans" panose="020B0606030504020204" pitchFamily="34" charset="0"/>
              </a:rPr>
              <a:t> 10:14). He recognizes that it is the Lord who is speaking to him, but he emphatically refuses, because that order demolishes precepts of the Torah that are inalienable for his religious identity, and which express a way of understanding election as a difference that entails separation and exclusion from other peoples.</a:t>
            </a:r>
            <a:endParaRPr lang="en-GB" sz="2400" dirty="0">
              <a:effectLst/>
              <a:latin typeface="Times New Roman" panose="02020603050405020304" pitchFamily="18" charset="0"/>
              <a:ea typeface="Times New Roman" panose="02020603050405020304" pitchFamily="18" charset="0"/>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54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fontScale="90000"/>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br>
              <a:rPr lang="en-GB" sz="6000" b="1" i="1" dirty="0">
                <a:solidFill>
                  <a:srgbClr val="FFFFFF"/>
                </a:solidFill>
                <a:effectLst/>
                <a:ea typeface="Times New Roman" panose="02020603050405020304" pitchFamily="18" charset="0"/>
                <a:cs typeface="Times New Roman" panose="02020603050405020304" pitchFamily="18" charset="0"/>
              </a:rPr>
            </a:br>
            <a:r>
              <a:rPr lang="en-GB" sz="6000" b="1" i="1" dirty="0">
                <a:solidFill>
                  <a:srgbClr val="FFFFFF"/>
                </a:solidFill>
                <a:effectLst/>
                <a:ea typeface="Times New Roman" panose="02020603050405020304" pitchFamily="18" charset="0"/>
                <a:cs typeface="Times New Roman" panose="02020603050405020304" pitchFamily="18" charset="0"/>
              </a:rPr>
              <a:t>ACTS 10:11:18</a:t>
            </a:r>
            <a:endParaRPr lang="en-GB" sz="6000" dirty="0">
              <a:solidFill>
                <a:srgbClr val="FFFFFF"/>
              </a:solidFill>
            </a:endParaRPr>
          </a:p>
        </p:txBody>
      </p:sp>
      <p:graphicFrame>
        <p:nvGraphicFramePr>
          <p:cNvPr id="4" name="Content Placeholder 3">
            <a:extLst>
              <a:ext uri="{FF2B5EF4-FFF2-40B4-BE49-F238E27FC236}">
                <a16:creationId xmlns:a16="http://schemas.microsoft.com/office/drawing/2014/main" id="{43B108AC-7DF3-01AF-D5D6-DC82663ED717}"/>
              </a:ext>
            </a:extLst>
          </p:cNvPr>
          <p:cNvGraphicFramePr>
            <a:graphicFrameLocks noGrp="1"/>
          </p:cNvGraphicFramePr>
          <p:nvPr>
            <p:ph idx="1"/>
            <p:extLst>
              <p:ext uri="{D42A27DB-BD31-4B8C-83A1-F6EECF244321}">
                <p14:modId xmlns:p14="http://schemas.microsoft.com/office/powerpoint/2010/main" val="4260190380"/>
              </p:ext>
            </p:extLst>
          </p:nvPr>
        </p:nvGraphicFramePr>
        <p:xfrm>
          <a:off x="1371599" y="2245360"/>
          <a:ext cx="7865905" cy="4155440"/>
        </p:xfrm>
        <a:graphic>
          <a:graphicData uri="http://schemas.openxmlformats.org/drawingml/2006/table">
            <a:tbl>
              <a:tblPr firstRow="1" firstCol="1" bandRow="1">
                <a:tableStyleId>{5C22544A-7EE6-4342-B048-85BDC9FD1C3A}</a:tableStyleId>
              </a:tblPr>
              <a:tblGrid>
                <a:gridCol w="1573181">
                  <a:extLst>
                    <a:ext uri="{9D8B030D-6E8A-4147-A177-3AD203B41FA5}">
                      <a16:colId xmlns:a16="http://schemas.microsoft.com/office/drawing/2014/main" val="4108118872"/>
                    </a:ext>
                  </a:extLst>
                </a:gridCol>
                <a:gridCol w="1573181">
                  <a:extLst>
                    <a:ext uri="{9D8B030D-6E8A-4147-A177-3AD203B41FA5}">
                      <a16:colId xmlns:a16="http://schemas.microsoft.com/office/drawing/2014/main" val="2725820316"/>
                    </a:ext>
                  </a:extLst>
                </a:gridCol>
                <a:gridCol w="1573181">
                  <a:extLst>
                    <a:ext uri="{9D8B030D-6E8A-4147-A177-3AD203B41FA5}">
                      <a16:colId xmlns:a16="http://schemas.microsoft.com/office/drawing/2014/main" val="4194643303"/>
                    </a:ext>
                  </a:extLst>
                </a:gridCol>
                <a:gridCol w="1573181">
                  <a:extLst>
                    <a:ext uri="{9D8B030D-6E8A-4147-A177-3AD203B41FA5}">
                      <a16:colId xmlns:a16="http://schemas.microsoft.com/office/drawing/2014/main" val="2113621718"/>
                    </a:ext>
                  </a:extLst>
                </a:gridCol>
                <a:gridCol w="1573181">
                  <a:extLst>
                    <a:ext uri="{9D8B030D-6E8A-4147-A177-3AD203B41FA5}">
                      <a16:colId xmlns:a16="http://schemas.microsoft.com/office/drawing/2014/main" val="2652844486"/>
                    </a:ext>
                  </a:extLst>
                </a:gridCol>
              </a:tblGrid>
              <a:tr h="351819">
                <a:tc>
                  <a:txBody>
                    <a:bodyPr/>
                    <a:lstStyle/>
                    <a:p>
                      <a:endParaRPr lang="en-GB" sz="1200">
                        <a:effectLst/>
                        <a:latin typeface="Palatino" panose="02040602050305020304" pitchFamily="18" charset="0"/>
                      </a:endParaRPr>
                    </a:p>
                  </a:txBody>
                  <a:tcPr marL="9525" marR="9525" marT="9525" marB="9525" anchor="ctr"/>
                </a:tc>
                <a:tc>
                  <a:txBody>
                    <a:bodyPr/>
                    <a:lstStyle/>
                    <a:p>
                      <a:r>
                        <a:rPr lang="en-IE" sz="1100">
                          <a:effectLst/>
                        </a:rPr>
                        <a:t>Actors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Agents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Place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Content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297065041"/>
                  </a:ext>
                </a:extLst>
              </a:tr>
              <a:tr h="325267">
                <a:tc>
                  <a:txBody>
                    <a:bodyPr/>
                    <a:lstStyle/>
                    <a:p>
                      <a:r>
                        <a:rPr lang="en-IE" sz="1100">
                          <a:effectLst/>
                        </a:rPr>
                        <a:t>Acts 10:1-8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Cornelius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An angel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Caesara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To send for Peter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1266476783"/>
                  </a:ext>
                </a:extLst>
              </a:tr>
              <a:tr h="444751">
                <a:tc>
                  <a:txBody>
                    <a:bodyPr/>
                    <a:lstStyle/>
                    <a:p>
                      <a:r>
                        <a:rPr lang="en-IE" sz="1100">
                          <a:effectLst/>
                        </a:rPr>
                        <a:t>Acts 10 :9-16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Peter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Lord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Joppa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All foods are clean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3448966054"/>
                  </a:ext>
                </a:extLst>
              </a:tr>
              <a:tr h="617342">
                <a:tc>
                  <a:txBody>
                    <a:bodyPr/>
                    <a:lstStyle/>
                    <a:p>
                      <a:r>
                        <a:rPr lang="en-IE" sz="1100">
                          <a:effectLst/>
                        </a:rPr>
                        <a:t>Acts 10:17-23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Messengers and Peter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A holy angel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Joppa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Vision recounted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2878366729"/>
                  </a:ext>
                </a:extLst>
              </a:tr>
              <a:tr h="909417">
                <a:tc>
                  <a:txBody>
                    <a:bodyPr/>
                    <a:lstStyle/>
                    <a:p>
                      <a:r>
                        <a:rPr lang="en-IE" sz="1100">
                          <a:effectLst/>
                        </a:rPr>
                        <a:t>Acts 10:24-33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Cornelius and Peter meet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God</a:t>
                      </a:r>
                      <a:br>
                        <a:rPr lang="en-IE" sz="1100">
                          <a:effectLst/>
                        </a:rPr>
                      </a:br>
                      <a:r>
                        <a:rPr lang="en-IE" sz="1100">
                          <a:effectLst/>
                        </a:rPr>
                        <a:t>Man in dazzling robes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Caesarea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Both visions recounted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930977365"/>
                  </a:ext>
                </a:extLst>
              </a:tr>
              <a:tr h="444751">
                <a:tc>
                  <a:txBody>
                    <a:bodyPr/>
                    <a:lstStyle/>
                    <a:p>
                      <a:r>
                        <a:rPr lang="en-IE" sz="1100">
                          <a:effectLst/>
                        </a:rPr>
                        <a:t>Acts 10:34-43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Peter’s speech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Holy Spirit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Caesarea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God is impartial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4033227470"/>
                  </a:ext>
                </a:extLst>
              </a:tr>
              <a:tr h="444751">
                <a:tc>
                  <a:txBody>
                    <a:bodyPr/>
                    <a:lstStyle/>
                    <a:p>
                      <a:r>
                        <a:rPr lang="en-IE" sz="1100">
                          <a:effectLst/>
                        </a:rPr>
                        <a:t>Acts 10:44-48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dirty="0">
                          <a:effectLst/>
                        </a:rPr>
                        <a:t>mini-Pentecost </a:t>
                      </a:r>
                      <a:endParaRPr lang="en-GB" sz="1200" dirty="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Holy Spirit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Caesarea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Baptism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1667745205"/>
                  </a:ext>
                </a:extLst>
              </a:tr>
              <a:tr h="617342">
                <a:tc>
                  <a:txBody>
                    <a:bodyPr/>
                    <a:lstStyle/>
                    <a:p>
                      <a:r>
                        <a:rPr lang="en-IE" sz="1100">
                          <a:effectLst/>
                        </a:rPr>
                        <a:t>Acts 11:1-18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Peter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dirty="0">
                          <a:effectLst/>
                        </a:rPr>
                        <a:t>Lord Angel Holy Spirit </a:t>
                      </a:r>
                      <a:endParaRPr lang="en-GB" sz="1200" dirty="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a:effectLst/>
                        </a:rPr>
                        <a:t>Jerusalem </a:t>
                      </a:r>
                      <a:endParaRPr lang="en-GB" sz="1200">
                        <a:effectLst/>
                        <a:latin typeface="Palatino" panose="02040602050305020304" pitchFamily="18" charset="0"/>
                        <a:ea typeface="Calibri" panose="020F0502020204030204" pitchFamily="34" charset="0"/>
                        <a:cs typeface="Times New Roman (Body CS)"/>
                      </a:endParaRPr>
                    </a:p>
                  </a:txBody>
                  <a:tcPr marL="9525" marR="9525" marT="9525" marB="9525" anchor="ctr"/>
                </a:tc>
                <a:tc>
                  <a:txBody>
                    <a:bodyPr/>
                    <a:lstStyle/>
                    <a:p>
                      <a:r>
                        <a:rPr lang="en-IE" sz="1100" dirty="0">
                          <a:effectLst/>
                        </a:rPr>
                        <a:t>Both visions repeated </a:t>
                      </a:r>
                      <a:endParaRPr lang="en-GB" sz="1200" dirty="0">
                        <a:effectLst/>
                        <a:latin typeface="Palatino" panose="02040602050305020304" pitchFamily="18" charset="0"/>
                        <a:ea typeface="Calibri" panose="020F0502020204030204" pitchFamily="34" charset="0"/>
                        <a:cs typeface="Times New Roman (Body CS)"/>
                      </a:endParaRPr>
                    </a:p>
                  </a:txBody>
                  <a:tcPr marL="9525" marR="9525" marT="9525" marB="9525" anchor="ctr"/>
                </a:tc>
                <a:extLst>
                  <a:ext uri="{0D108BD9-81ED-4DB2-BD59-A6C34878D82A}">
                    <a16:rowId xmlns:a16="http://schemas.microsoft.com/office/drawing/2014/main" val="27197512"/>
                  </a:ext>
                </a:extLst>
              </a:tr>
            </a:tbl>
          </a:graphicData>
        </a:graphic>
      </p:graphicFrame>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736EE686-ABE2-013D-7C07-2E998E58D1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100" b="1" i="0" u="none" strike="noStrike" cap="none" normalizeH="0" baseline="0">
                <a:ln>
                  <a:noFill/>
                </a:ln>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ACTS 10:1-11:18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5307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SPIRIT: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unpredictable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Spirit;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Spirit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beyond our boundaries;</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Spirit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always ahead of us. The struggle to attend to the working of the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Spirit.</a:t>
            </a:r>
            <a:endParaRPr lang="en-GB" sz="2400" dirty="0">
              <a:effectLst/>
              <a:latin typeface="Palatino" panose="02040602050305020304" pitchFamily="18" charset="0"/>
              <a:ea typeface="Calibri" panose="020F0502020204030204" pitchFamily="34" charset="0"/>
              <a:cs typeface="Times New Roman (Body CS)"/>
            </a:endParaRPr>
          </a:p>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SPIRIT: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Cornelius? Peter? The church? And so...? </a:t>
            </a: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He said to them, “Then do you also fail to understand? Do you not see that whatever goes into a person from outside cannot defile, since it enters, not the heart but the stomach, and goes out into the sewer?” (Thus he declared all foods clean.) (Mark 7:18–19).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86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marL="0" indent="0" algn="just">
              <a:buNone/>
            </a:pPr>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THE SPIRIT: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A new situation. No teaching or precedent from Jesus (In spite of Mark 7). So, they just had to work it out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3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94F6B9-785A-47AD-89C1-742B02D730DC}"/>
              </a:ext>
            </a:extLst>
          </p:cNvPr>
          <p:cNvSpPr txBox="1"/>
          <p:nvPr/>
        </p:nvSpPr>
        <p:spPr>
          <a:xfrm>
            <a:off x="1911677" y="1557205"/>
            <a:ext cx="8368645" cy="3743589"/>
          </a:xfrm>
          <a:prstGeom prst="rect">
            <a:avLst/>
          </a:prstGeom>
          <a:noFill/>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Response: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Entrust them to your abiding love.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Those taken from us all too soon</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All who died incarcerated</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People afflicted with a terminal disease-</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370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WILL IT “WORK”?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Current Crisis. Experience of South America. Recovering the vision of Vatican II Trusting in the Spirit... </a:t>
            </a:r>
            <a:endParaRPr lang="en-GB" sz="2400" dirty="0">
              <a:effectLst/>
              <a:latin typeface="Palatino" panose="02040602050305020304" pitchFamily="18" charset="0"/>
              <a:ea typeface="Calibri" panose="020F0502020204030204" pitchFamily="34" charset="0"/>
              <a:cs typeface="Times New Roman (Body CS)"/>
            </a:endParaRPr>
          </a:p>
          <a:p>
            <a:r>
              <a:rPr lang="en-IE" sz="24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WILL IT “WORK”? </a:t>
            </a:r>
            <a:r>
              <a:rPr lang="en-IE" sz="24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A journey discernment...What is God asking of his church now? Prayer at the heart of it all. Mistakes will be made — the venture is vast.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2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r>
              <a:rPr lang="en-IE" sz="36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WHAT TO DO NOW? </a:t>
            </a:r>
            <a:r>
              <a:rPr lang="en-IE" sz="36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Explore the Synod documents. Rafael </a:t>
            </a:r>
            <a:r>
              <a:rPr lang="en-IE" sz="3600" dirty="0" err="1">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Luciani</a:t>
            </a:r>
            <a:r>
              <a:rPr lang="en-IE" sz="3600"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 (books and YouTube talks). Engage with what is happening at diocesan level. </a:t>
            </a:r>
            <a:endParaRPr lang="en-GB" sz="3600" dirty="0">
              <a:effectLst/>
              <a:latin typeface="Palatino" panose="02040602050305020304" pitchFamily="18" charset="0"/>
              <a:ea typeface="Calibri" panose="020F0502020204030204" pitchFamily="34" charset="0"/>
              <a:cs typeface="Times New Roman (Body CS)"/>
            </a:endParaRPr>
          </a:p>
          <a:p>
            <a:r>
              <a:rPr lang="en-IE" sz="4000" b="1" dirty="0">
                <a:solidFill>
                  <a:srgbClr val="000000"/>
                </a:solidFill>
                <a:effectLst/>
                <a:latin typeface="Palatino" panose="02040602050305020304" pitchFamily="18" charset="0"/>
                <a:ea typeface="Times New Roman" panose="02020603050405020304" pitchFamily="18" charset="0"/>
                <a:cs typeface="Times New Roman" panose="02020603050405020304" pitchFamily="18" charset="0"/>
              </a:rPr>
              <a:t>Permit yourself to become excited... </a:t>
            </a:r>
            <a:endParaRPr lang="en-GB" sz="40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01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marL="0" indent="0" algn="just">
              <a:buNone/>
            </a:pPr>
            <a:r>
              <a:rPr lang="en-GB" sz="4800" b="1" dirty="0">
                <a:effectLst/>
                <a:latin typeface="Calibri" panose="020F0502020204030204" pitchFamily="34" charset="0"/>
                <a:ea typeface="Times New Roman" panose="02020603050405020304" pitchFamily="18" charset="0"/>
                <a:cs typeface="Times New Roman" panose="02020603050405020304" pitchFamily="18" charset="0"/>
              </a:rPr>
              <a:t>Peter McLoughlin and Patricia Melvin</a:t>
            </a:r>
          </a:p>
          <a:p>
            <a:pPr marL="0" indent="0" algn="just">
              <a:buNone/>
            </a:pPr>
            <a:endParaRPr lang="en-GB" sz="4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n-GB" sz="4800" b="1" dirty="0" err="1">
                <a:effectLst/>
                <a:latin typeface="Calibri" panose="020F0502020204030204" pitchFamily="34" charset="0"/>
                <a:ea typeface="Times New Roman" panose="02020603050405020304" pitchFamily="18" charset="0"/>
                <a:cs typeface="Times New Roman" panose="02020603050405020304" pitchFamily="18" charset="0"/>
              </a:rPr>
              <a:t>Killala</a:t>
            </a:r>
            <a:r>
              <a:rPr lang="en-GB" sz="4800" b="1" dirty="0">
                <a:effectLst/>
                <a:latin typeface="Calibri" panose="020F0502020204030204" pitchFamily="34" charset="0"/>
                <a:ea typeface="Times New Roman" panose="02020603050405020304" pitchFamily="18" charset="0"/>
                <a:cs typeface="Times New Roman" panose="02020603050405020304" pitchFamily="18" charset="0"/>
              </a:rPr>
              <a:t> Diocese outlined their synodal journey. </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11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fontScale="92500"/>
          </a:bodyPr>
          <a:lstStyle/>
          <a:p>
            <a:pPr marL="0" indent="0" algn="just">
              <a:buNone/>
            </a:pPr>
            <a:r>
              <a:rPr lang="en-IE" sz="2400" b="1" dirty="0">
                <a:solidFill>
                  <a:srgbClr val="000000"/>
                </a:solidFill>
                <a:effectLst/>
                <a:latin typeface="Palatino" panose="02040602050305020304" pitchFamily="18" charset="0"/>
                <a:ea typeface="Calibri" panose="020F0502020204030204" pitchFamily="34" charset="0"/>
                <a:cs typeface="Times New Roman (Body CS)"/>
              </a:rPr>
              <a:t>Peter:</a:t>
            </a:r>
            <a:r>
              <a:rPr lang="en-IE" sz="2400" dirty="0">
                <a:solidFill>
                  <a:srgbClr val="000000"/>
                </a:solidFill>
                <a:effectLst/>
                <a:latin typeface="Palatino" panose="02040602050305020304" pitchFamily="18" charset="0"/>
                <a:ea typeface="Calibri" panose="020F0502020204030204" pitchFamily="34" charset="0"/>
                <a:cs typeface="Times New Roman (Body CS)"/>
              </a:rPr>
              <a:t> Placing Hope in Faith in </a:t>
            </a:r>
            <a:r>
              <a:rPr lang="en-IE" sz="2400" dirty="0" err="1">
                <a:solidFill>
                  <a:srgbClr val="000000"/>
                </a:solidFill>
                <a:effectLst/>
                <a:latin typeface="Palatino" panose="02040602050305020304" pitchFamily="18" charset="0"/>
                <a:ea typeface="Calibri" panose="020F0502020204030204" pitchFamily="34" charset="0"/>
                <a:cs typeface="Times New Roman (Body CS)"/>
              </a:rPr>
              <a:t>Killala</a:t>
            </a:r>
            <a:r>
              <a:rPr lang="en-IE" sz="2400" dirty="0">
                <a:solidFill>
                  <a:srgbClr val="000000"/>
                </a:solidFill>
                <a:effectLst/>
                <a:latin typeface="Palatino" panose="02040602050305020304" pitchFamily="18" charset="0"/>
                <a:ea typeface="Calibri" panose="020F0502020204030204" pitchFamily="34" charset="0"/>
                <a:cs typeface="Times New Roman (Body CS)"/>
              </a:rPr>
              <a:t> – listening process, two promises – opportunity to say what’s important, and diocese would hear it and implementation by priests. Open agenda – usual topics. Diocese would do whatever it could, those it couldn’t would be forwarded to Papal Nuncio and Rome. Respectful engagement. Involved priests numbers – between 10-15 priests in 15 years with c 30% Mass attendance. 7 Survey Questions agreed. Outlined historical procedures – questionnaires – 129 proposals sifted from Survey. Meeting of 300 from all parishes. 10 focus groups (119 people) prioritised issues for implementation. Two primary – new parish councils and weekend family Mass. Process easy? No! Succeed? We have to! A new church model is required. I am allowing myself to become excited!</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06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1891970"/>
            <a:ext cx="9724031" cy="4109585"/>
          </a:xfrm>
        </p:spPr>
        <p:txBody>
          <a:bodyPr anchor="ctr">
            <a:normAutofit/>
          </a:bodyPr>
          <a:lstStyle/>
          <a:p>
            <a:pPr marL="0" indent="0" algn="just">
              <a:buNone/>
            </a:pPr>
            <a:r>
              <a:rPr lang="en-IE" sz="2400" b="1" dirty="0">
                <a:solidFill>
                  <a:srgbClr val="000000"/>
                </a:solidFill>
                <a:effectLst/>
                <a:latin typeface="Palatino" panose="02040602050305020304" pitchFamily="18" charset="0"/>
                <a:ea typeface="Calibri" panose="020F0502020204030204" pitchFamily="34" charset="0"/>
                <a:cs typeface="Times New Roman (Body CS)"/>
              </a:rPr>
              <a:t>Patricia: </a:t>
            </a:r>
            <a:r>
              <a:rPr lang="en-IE" sz="2400" dirty="0">
                <a:solidFill>
                  <a:srgbClr val="000000"/>
                </a:solidFill>
                <a:effectLst/>
                <a:latin typeface="Palatino" panose="02040602050305020304" pitchFamily="18" charset="0"/>
                <a:ea typeface="Calibri" panose="020F0502020204030204" pitchFamily="34" charset="0"/>
                <a:cs typeface="Times New Roman (Body CS)"/>
              </a:rPr>
              <a:t>Core principles of a credible listening process – 9! 1. Create an open and safe environment; people want to know that what they say will be acted on, everyone’s truth must be valued; 2. Ensuring transparent voting process – don’t dodge difficult issues – women, celibacy, LGBTQ+ - cannot be side-lined. Vast majority of Mass goers want change – ‘attending to the spirit beyond our boundaries’. (3. AWOL) 4. Emphasise right of baptism to participate as equals; 5. Clericalism must be challenged, still alive. We experienced ourselves as an ‘inconvenience’ after meeting Priests Council! Priests wanted timeline extended. Some decisions taken without our input – not synodal! Dialogue is vital. Lay people as equals demands a major clerical buy-in!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1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pPr marL="0" indent="0" algn="just">
              <a:buNone/>
            </a:pPr>
            <a:r>
              <a:rPr lang="en-IE" sz="2400" dirty="0">
                <a:solidFill>
                  <a:srgbClr val="000000"/>
                </a:solidFill>
                <a:effectLst/>
                <a:latin typeface="Palatino" panose="02040602050305020304" pitchFamily="18" charset="0"/>
                <a:ea typeface="Calibri" panose="020F0502020204030204" pitchFamily="34" charset="0"/>
                <a:cs typeface="Times New Roman (Body CS)"/>
              </a:rPr>
              <a:t>Lay don’t want to take over but walk alongside clerics. 6. </a:t>
            </a:r>
            <a:r>
              <a:rPr lang="en-IE" sz="2400" dirty="0" err="1">
                <a:solidFill>
                  <a:srgbClr val="000000"/>
                </a:solidFill>
                <a:effectLst/>
                <a:latin typeface="Palatino" panose="02040602050305020304" pitchFamily="18" charset="0"/>
                <a:ea typeface="Calibri" panose="020F0502020204030204" pitchFamily="34" charset="0"/>
                <a:cs typeface="Times New Roman (Body CS)"/>
              </a:rPr>
              <a:t>Synodality</a:t>
            </a:r>
            <a:r>
              <a:rPr lang="en-IE" sz="2400" dirty="0">
                <a:solidFill>
                  <a:srgbClr val="000000"/>
                </a:solidFill>
                <a:effectLst/>
                <a:latin typeface="Palatino" panose="02040602050305020304" pitchFamily="18" charset="0"/>
                <a:ea typeface="Calibri" panose="020F0502020204030204" pitchFamily="34" charset="0"/>
                <a:cs typeface="Times New Roman (Body CS)"/>
              </a:rPr>
              <a:t> must be modelled, i.e. walk the talk! 7. Keep language simple and accessible. Some documents language is off putting. 8. Have the Bishop on side. Lucky in </a:t>
            </a:r>
            <a:r>
              <a:rPr lang="en-IE" sz="2400" dirty="0" err="1">
                <a:solidFill>
                  <a:srgbClr val="000000"/>
                </a:solidFill>
                <a:effectLst/>
                <a:latin typeface="Palatino" panose="02040602050305020304" pitchFamily="18" charset="0"/>
                <a:ea typeface="Calibri" panose="020F0502020204030204" pitchFamily="34" charset="0"/>
                <a:cs typeface="Times New Roman (Body CS)"/>
              </a:rPr>
              <a:t>Killala</a:t>
            </a:r>
            <a:r>
              <a:rPr lang="en-IE" sz="2400" dirty="0">
                <a:solidFill>
                  <a:srgbClr val="000000"/>
                </a:solidFill>
                <a:effectLst/>
                <a:latin typeface="Palatino" panose="02040602050305020304" pitchFamily="18" charset="0"/>
                <a:ea typeface="Calibri" panose="020F0502020204030204" pitchFamily="34" charset="0"/>
                <a:cs typeface="Times New Roman (Body CS)"/>
              </a:rPr>
              <a:t>! Optics are important. 9. Listen, pray, discern, act and repeat! When one thing is completed the process is repeated. Need to deal with people on the margins in a non-patronising way. Need to train laity in funerals, baptisms, etc. Concerns: Church law needs to be adapted to a new model, e.g. pastoral councils. Theological changes also required based on synodal actions. Also need to address claim of not being ‘really’ Catholic. All baptised are real Catholics.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46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lnSpcReduction="10000"/>
          </a:bodyPr>
          <a:lstStyle/>
          <a:p>
            <a:pPr algn="just"/>
            <a:r>
              <a:rPr lang="en-IE" sz="2400" dirty="0">
                <a:solidFill>
                  <a:srgbClr val="000000"/>
                </a:solidFill>
                <a:effectLst/>
                <a:latin typeface="Palatino" panose="02040602050305020304" pitchFamily="18" charset="0"/>
                <a:ea typeface="Calibri" panose="020F0502020204030204" pitchFamily="34" charset="0"/>
                <a:cs typeface="Times New Roman (Body CS)"/>
              </a:rPr>
              <a:t>Proposal to synthesise outcomes – concern over diocesan method of communicating up the line, so return final docs to the people for ratification. Covid has changed things – life goes on even with the church door closed. Many may not return to church unless they see something new and relevant. Note, this synodal process is essential. People will not wait around forever. Church is at best irrelevant to the vast majority of young people (teens to 40s) – yet, church has no future without them. I’d like to change the name of our process from ‘placing hope in faith’ to placing faith in hope. I hope for a new inclusive Gospel-valued centred model of Church.</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r>
              <a:rPr lang="en-IE" sz="2400" dirty="0">
                <a:solidFill>
                  <a:srgbClr val="000000"/>
                </a:solidFill>
                <a:effectLst/>
                <a:latin typeface="Palatino" panose="02040602050305020304" pitchFamily="18" charset="0"/>
                <a:ea typeface="Calibri" panose="020F0502020204030204" pitchFamily="34" charset="0"/>
                <a:cs typeface="Times New Roman (Body CS)"/>
              </a:rPr>
              <a:t> </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8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algn="just"/>
            <a:r>
              <a:rPr lang="en-IE" sz="4400" b="1" i="1" dirty="0">
                <a:solidFill>
                  <a:srgbClr val="000000"/>
                </a:solidFill>
                <a:effectLst/>
                <a:latin typeface="Palatino" panose="02040602050305020304" pitchFamily="18" charset="0"/>
                <a:ea typeface="Calibri" panose="020F0502020204030204" pitchFamily="34" charset="0"/>
                <a:cs typeface="Times New Roman (Body CS)"/>
              </a:rPr>
              <a:t>Open Forum followed…</a:t>
            </a:r>
            <a:endParaRPr lang="en-GB" sz="4400" b="1"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4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28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marL="0" indent="0" algn="just">
              <a:buNone/>
            </a:pPr>
            <a:r>
              <a:rPr lang="en-IE" sz="2400" b="1" dirty="0">
                <a:solidFill>
                  <a:srgbClr val="000000"/>
                </a:solidFill>
                <a:effectLst/>
                <a:latin typeface="Palatino" panose="02040602050305020304" pitchFamily="18" charset="0"/>
                <a:ea typeface="Calibri" panose="020F0502020204030204" pitchFamily="34" charset="0"/>
                <a:cs typeface="Times New Roman (Body CS)"/>
              </a:rPr>
              <a:t>Tim Hazelwood</a:t>
            </a:r>
            <a:r>
              <a:rPr lang="en-IE" sz="2400" dirty="0">
                <a:solidFill>
                  <a:srgbClr val="000000"/>
                </a:solidFill>
                <a:effectLst/>
                <a:latin typeface="Palatino" panose="02040602050305020304" pitchFamily="18" charset="0"/>
                <a:ea typeface="Calibri" panose="020F0502020204030204" pitchFamily="34" charset="0"/>
                <a:cs typeface="Times New Roman (Body CS)"/>
              </a:rPr>
              <a:t> addressed everyone on the ongoing Care of Priests and Priests in Crisis, citing various examples of priests being badly treated by bishops – see recording 1’39” – extra work, appointed to unsuitable parishes, not being re-appointed after taking time out, gay priests being refused appointments, not being allowed to retire because of illness, etc.</a:t>
            </a:r>
            <a:endParaRPr lang="en-GB" sz="2400"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744582" y="1885279"/>
            <a:ext cx="9724031" cy="3683358"/>
          </a:xfrm>
        </p:spPr>
        <p:txBody>
          <a:bodyPr anchor="ctr">
            <a:normAutofit/>
          </a:bodyPr>
          <a:lstStyle/>
          <a:p>
            <a:pPr marL="0" indent="0" algn="just">
              <a:buNone/>
            </a:pPr>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Open Forum Followed…….</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97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94F6B9-785A-47AD-89C1-742B02D730DC}"/>
              </a:ext>
            </a:extLst>
          </p:cNvPr>
          <p:cNvSpPr txBox="1"/>
          <p:nvPr/>
        </p:nvSpPr>
        <p:spPr>
          <a:xfrm>
            <a:off x="1911677" y="1557205"/>
            <a:ext cx="8368645" cy="3743589"/>
          </a:xfrm>
          <a:prstGeom prst="rect">
            <a:avLst/>
          </a:prstGeom>
          <a:noFill/>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Response: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Entrust them to your abiding love.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Children stillborn or miscarried</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First responders who died trying to save lives</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Persons who took their own lives-</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025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effectLst/>
                <a:ea typeface="Times New Roman" panose="02020603050405020304" pitchFamily="18" charset="0"/>
                <a:cs typeface="Times New Roman" panose="02020603050405020304" pitchFamily="18" charset="0"/>
              </a:rPr>
              <a:t>Abridged minutes 2021:</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rmAutofit/>
          </a:bodyPr>
          <a:lstStyle/>
          <a:p>
            <a:pPr marL="0" indent="0" algn="just">
              <a:buNone/>
            </a:pPr>
            <a:r>
              <a:rPr lang="en-IE" sz="4400" b="1" dirty="0">
                <a:solidFill>
                  <a:srgbClr val="000000"/>
                </a:solidFill>
                <a:latin typeface="Palatino" panose="02040602050305020304" pitchFamily="18" charset="0"/>
                <a:ea typeface="Calibri" panose="020F0502020204030204" pitchFamily="34" charset="0"/>
                <a:cs typeface="Times New Roman (Body CS)"/>
              </a:rPr>
              <a:t>Operational</a:t>
            </a:r>
            <a:r>
              <a:rPr lang="en-IE" sz="4400" b="1" dirty="0">
                <a:solidFill>
                  <a:srgbClr val="000000"/>
                </a:solidFill>
                <a:effectLst/>
                <a:latin typeface="Palatino" panose="02040602050305020304" pitchFamily="18" charset="0"/>
                <a:ea typeface="Calibri" panose="020F0502020204030204" pitchFamily="34" charset="0"/>
                <a:cs typeface="Times New Roman (Body CS)"/>
              </a:rPr>
              <a:t> issues were then dealt with – website, finance, Zooms…</a:t>
            </a:r>
            <a:endParaRPr lang="en-GB" sz="4400" b="1" dirty="0">
              <a:effectLst/>
              <a:latin typeface="Palatino" panose="02040602050305020304" pitchFamily="18" charset="0"/>
              <a:ea typeface="Calibri" panose="020F0502020204030204" pitchFamily="34" charset="0"/>
              <a:cs typeface="Times New Roman (Body CS)"/>
            </a:endParaRPr>
          </a:p>
          <a:p>
            <a:pPr marL="0" indent="0" algn="jus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05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2021 AGM MINUTE- THEMES</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pPr marL="742950" indent="-742950">
              <a:buAutoNum type="arabicPeriod"/>
            </a:pPr>
            <a:r>
              <a:rPr lang="en-GB" sz="4400" b="1" dirty="0">
                <a:latin typeface="Calibri" panose="020F0502020204030204" pitchFamily="34" charset="0"/>
                <a:ea typeface="Times New Roman" panose="02020603050405020304" pitchFamily="18" charset="0"/>
                <a:cs typeface="Times New Roman" panose="02020603050405020304" pitchFamily="18" charset="0"/>
              </a:rPr>
              <a:t>Press Releases.</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indent="-742950">
              <a:buAutoNum type="arabicPeriod"/>
            </a:pPr>
            <a:r>
              <a:rPr lang="en-GB" sz="4400" b="1" dirty="0">
                <a:latin typeface="Calibri" panose="020F0502020204030204" pitchFamily="34" charset="0"/>
                <a:ea typeface="Times New Roman" panose="02020603050405020304" pitchFamily="18" charset="0"/>
                <a:cs typeface="Times New Roman" panose="02020603050405020304" pitchFamily="18" charset="0"/>
              </a:rPr>
              <a:t>Zoom Meetings.</a:t>
            </a:r>
          </a:p>
          <a:p>
            <a:pPr marL="742950" indent="-742950">
              <a:buAutoNum type="arabicPeriod"/>
            </a:pPr>
            <a:r>
              <a:rPr lang="en-GB" sz="4400" b="1" dirty="0">
                <a:latin typeface="Calibri" panose="020F0502020204030204" pitchFamily="34" charset="0"/>
                <a:ea typeface="Times New Roman" panose="02020603050405020304" pitchFamily="18" charset="0"/>
                <a:cs typeface="Times New Roman" panose="02020603050405020304" pitchFamily="18" charset="0"/>
              </a:rPr>
              <a:t>Operational Reports</a:t>
            </a:r>
          </a:p>
          <a:p>
            <a:pPr marL="742950" indent="-742950">
              <a:buAutoNum type="arabicPeriod"/>
            </a:pPr>
            <a:r>
              <a:rPr lang="en-GB" sz="4400" b="1" dirty="0">
                <a:latin typeface="Calibri" panose="020F0502020204030204" pitchFamily="34" charset="0"/>
                <a:ea typeface="Times New Roman" panose="02020603050405020304" pitchFamily="18" charset="0"/>
                <a:cs typeface="Times New Roman" panose="02020603050405020304" pitchFamily="18" charset="0"/>
              </a:rPr>
              <a:t>ACP 10 Years On.</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15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2021 AGM MINUTE- THEMES</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pPr marL="0" indent="0">
              <a:buNone/>
            </a:pPr>
            <a:r>
              <a:rPr lang="en-GB" sz="4400" dirty="0">
                <a:latin typeface="Calibri" panose="020F0502020204030204" pitchFamily="34" charset="0"/>
                <a:ea typeface="Times New Roman" panose="02020603050405020304" pitchFamily="18" charset="0"/>
                <a:cs typeface="Times New Roman" panose="02020603050405020304" pitchFamily="18" charset="0"/>
              </a:rPr>
              <a:t>5. </a:t>
            </a:r>
            <a:r>
              <a:rPr lang="en-GB" sz="4400" b="1" dirty="0">
                <a:latin typeface="Calibri" panose="020F0502020204030204" pitchFamily="34" charset="0"/>
                <a:ea typeface="Times New Roman" panose="02020603050405020304" pitchFamily="18" charset="0"/>
                <a:cs typeface="Times New Roman" panose="02020603050405020304" pitchFamily="18" charset="0"/>
              </a:rPr>
              <a:t>Synodal Process.</a:t>
            </a:r>
          </a:p>
          <a:p>
            <a:pPr marL="0" indent="0">
              <a:buNone/>
            </a:pPr>
            <a:r>
              <a:rPr lang="en-GB" sz="4400" b="1" dirty="0">
                <a:latin typeface="Calibri" panose="020F0502020204030204" pitchFamily="34" charset="0"/>
                <a:ea typeface="Times New Roman" panose="02020603050405020304" pitchFamily="18" charset="0"/>
                <a:cs typeface="Times New Roman" panose="02020603050405020304" pitchFamily="18" charset="0"/>
              </a:rPr>
              <a:t>6. Care of Priests.</a:t>
            </a:r>
          </a:p>
          <a:p>
            <a:pPr marL="0" indent="0">
              <a:buNone/>
            </a:pPr>
            <a:r>
              <a:rPr lang="en-GB" sz="4400" b="1" dirty="0">
                <a:latin typeface="Calibri" panose="020F0502020204030204" pitchFamily="34" charset="0"/>
                <a:ea typeface="Times New Roman" panose="02020603050405020304" pitchFamily="18" charset="0"/>
                <a:cs typeface="Times New Roman" panose="02020603050405020304" pitchFamily="18" charset="0"/>
              </a:rPr>
              <a:t>7</a:t>
            </a:r>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 Social Media/ Website.</a:t>
            </a:r>
          </a:p>
          <a:p>
            <a:pPr marL="0" indent="0">
              <a:buNone/>
            </a:pPr>
            <a:r>
              <a:rPr lang="en-GB" sz="4400" b="1" dirty="0">
                <a:latin typeface="Calibri" panose="020F0502020204030204" pitchFamily="34" charset="0"/>
                <a:ea typeface="Times New Roman" panose="02020603050405020304" pitchFamily="18" charset="0"/>
                <a:cs typeface="Times New Roman" panose="02020603050405020304" pitchFamily="18" charset="0"/>
              </a:rPr>
              <a:t>8. Financial Report.</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37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2020 AGM MINUTE- THEMES</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pPr marL="0" indent="0">
              <a:buNone/>
            </a:pPr>
            <a:r>
              <a:rPr lang="en-GB" sz="4400" dirty="0">
                <a:effectLst/>
                <a:latin typeface="Calibri" panose="020F0502020204030204" pitchFamily="34" charset="0"/>
                <a:ea typeface="Times New Roman" panose="02020603050405020304" pitchFamily="18" charset="0"/>
                <a:cs typeface="Times New Roman" panose="02020603050405020304" pitchFamily="18" charset="0"/>
              </a:rPr>
              <a:t>9. </a:t>
            </a:r>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Advisory Group/Leadership.</a:t>
            </a:r>
          </a:p>
          <a:p>
            <a:pPr marL="0" indent="0">
              <a:buNone/>
            </a:pPr>
            <a:r>
              <a:rPr lang="en-GB" sz="4400" b="1" dirty="0">
                <a:latin typeface="Calibri" panose="020F0502020204030204" pitchFamily="34" charset="0"/>
                <a:ea typeface="Times New Roman" panose="02020603050405020304" pitchFamily="18" charset="0"/>
                <a:cs typeface="Times New Roman" panose="02020603050405020304" pitchFamily="18" charset="0"/>
              </a:rPr>
              <a:t>10. Open Forum.</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42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2021 AGM MINUTES</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pPr marL="0" indent="0">
              <a:buNone/>
            </a:pPr>
            <a:endParaRPr lang="en-GB" sz="44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GB" sz="4400" b="1" dirty="0">
                <a:latin typeface="Calibri" panose="020F0502020204030204" pitchFamily="34" charset="0"/>
                <a:ea typeface="Times New Roman" panose="02020603050405020304" pitchFamily="18" charset="0"/>
                <a:cs typeface="Times New Roman" panose="02020603050405020304" pitchFamily="18" charset="0"/>
              </a:rPr>
              <a:t>Thank you to Liamy </a:t>
            </a:r>
            <a:r>
              <a:rPr lang="en-GB" sz="4400" b="1" dirty="0" err="1">
                <a:latin typeface="Calibri" panose="020F0502020204030204" pitchFamily="34" charset="0"/>
                <a:ea typeface="Times New Roman" panose="02020603050405020304" pitchFamily="18" charset="0"/>
                <a:cs typeface="Times New Roman" panose="02020603050405020304" pitchFamily="18" charset="0"/>
              </a:rPr>
              <a:t>MacNally</a:t>
            </a:r>
            <a:r>
              <a:rPr lang="en-GB" sz="4400" b="1" dirty="0">
                <a:latin typeface="Calibri" panose="020F0502020204030204" pitchFamily="34" charset="0"/>
                <a:ea typeface="Times New Roman" panose="02020603050405020304" pitchFamily="18" charset="0"/>
                <a:cs typeface="Times New Roman" panose="02020603050405020304" pitchFamily="18" charset="0"/>
              </a:rPr>
              <a:t>  for the minutes. </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4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pPr marL="0" indent="0">
              <a:buNone/>
            </a:pPr>
            <a:r>
              <a:rPr lang="en-GB" sz="8000" b="1" dirty="0">
                <a:effectLst/>
                <a:latin typeface="Calibri" panose="020F0502020204030204" pitchFamily="34" charset="0"/>
                <a:ea typeface="Times New Roman" panose="02020603050405020304" pitchFamily="18" charset="0"/>
                <a:cs typeface="Times New Roman" panose="02020603050405020304" pitchFamily="18" charset="0"/>
              </a:rPr>
              <a:t>ANNUAL REVIEW 2022</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el 1">
            <a:extLst>
              <a:ext uri="{FF2B5EF4-FFF2-40B4-BE49-F238E27FC236}">
                <a16:creationId xmlns:a16="http://schemas.microsoft.com/office/drawing/2014/main" id="{234A7BBA-6E04-4B7C-8C19-EF91EF5B89B8}"/>
              </a:ext>
            </a:extLst>
          </p:cNvPr>
          <p:cNvSpPr>
            <a:spLocks noGrp="1"/>
          </p:cNvSpPr>
          <p:nvPr>
            <p:ph type="title"/>
          </p:nvPr>
        </p:nvSpPr>
        <p:spPr>
          <a:xfrm>
            <a:off x="1371599" y="294538"/>
            <a:ext cx="9895951" cy="1033669"/>
          </a:xfrm>
        </p:spPr>
        <p:txBody>
          <a:bodyPr>
            <a:normAutofit/>
          </a:bodyPr>
          <a:lstStyle/>
          <a:p>
            <a:pPr algn="ctr"/>
            <a:r>
              <a:rPr lang="en-GB" sz="6000" b="1" i="1" dirty="0">
                <a:solidFill>
                  <a:srgbClr val="FFFFFF"/>
                </a:solidFill>
                <a:cs typeface="Times New Roman" panose="02020603050405020304" pitchFamily="18" charset="0"/>
              </a:rPr>
              <a:t>ACP</a:t>
            </a:r>
            <a:endParaRPr lang="en-GB" sz="6000" dirty="0">
              <a:solidFill>
                <a:srgbClr val="FFFFFF"/>
              </a:solidFill>
            </a:endParaRPr>
          </a:p>
        </p:txBody>
      </p:sp>
    </p:spTree>
    <p:extLst>
      <p:ext uri="{BB962C8B-B14F-4D97-AF65-F5344CB8AC3E}">
        <p14:creationId xmlns:p14="http://schemas.microsoft.com/office/powerpoint/2010/main" val="769060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982639" y="1012536"/>
            <a:ext cx="4613300" cy="3163224"/>
          </a:xfrm>
        </p:spPr>
        <p:txBody>
          <a:bodyPr vert="horz" lIns="91440" tIns="45720" rIns="91440" bIns="45720" rtlCol="0" anchor="t">
            <a:normAutofit/>
          </a:bodyPr>
          <a:lstStyle/>
          <a:p>
            <a:r>
              <a:rPr lang="en-US" sz="6000" b="1" i="1" dirty="0"/>
              <a:t>ACP ADVISORY TEAM</a:t>
            </a:r>
            <a:endParaRPr lang="en-US" sz="6000" dirty="0"/>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982638" y="3390617"/>
            <a:ext cx="4408228" cy="1192815"/>
          </a:xfrm>
        </p:spPr>
        <p:txBody>
          <a:bodyPr vert="horz" lIns="91440" tIns="45720" rIns="91440" bIns="45720" rtlCol="0" anchor="b">
            <a:normAutofit/>
          </a:bodyPr>
          <a:lstStyle/>
          <a:p>
            <a:pPr marL="0" indent="0">
              <a:buNone/>
            </a:pPr>
            <a:r>
              <a:rPr lang="en-US" sz="3600" b="1" dirty="0">
                <a:effectLst/>
              </a:rPr>
              <a:t>ADVISORY TEAM</a:t>
            </a:r>
          </a:p>
        </p:txBody>
      </p:sp>
      <p:sp>
        <p:nvSpPr>
          <p:cNvPr id="73" name="Rectangle 7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wly-Expanded Business Advisory Team to Provide Strategic Guidance to  Member Solutions Clients">
            <a:extLst>
              <a:ext uri="{FF2B5EF4-FFF2-40B4-BE49-F238E27FC236}">
                <a16:creationId xmlns:a16="http://schemas.microsoft.com/office/drawing/2014/main" id="{9F97C2C6-755C-494B-B898-CC7040A58A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50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r>
              <a:rPr lang="en-GB" sz="4400" b="1" dirty="0">
                <a:latin typeface="Calibri" panose="020F0502020204030204" pitchFamily="34" charset="0"/>
                <a:ea typeface="Times New Roman" panose="02020603050405020304" pitchFamily="18" charset="0"/>
                <a:cs typeface="Times New Roman" panose="02020603050405020304" pitchFamily="18" charset="0"/>
              </a:rPr>
              <a:t>Bobby Gilmore</a:t>
            </a:r>
          </a:p>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Dermot Lane</a:t>
            </a:r>
          </a:p>
          <a:p>
            <a:r>
              <a:rPr lang="en-GB" sz="4400" b="1" dirty="0">
                <a:latin typeface="Calibri" panose="020F0502020204030204" pitchFamily="34" charset="0"/>
                <a:ea typeface="Times New Roman" panose="02020603050405020304" pitchFamily="18" charset="0"/>
                <a:cs typeface="Times New Roman" panose="02020603050405020304" pitchFamily="18" charset="0"/>
              </a:rPr>
              <a:t>Sean McNulty</a:t>
            </a:r>
          </a:p>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Pat Donnellan</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el 1">
            <a:extLst>
              <a:ext uri="{FF2B5EF4-FFF2-40B4-BE49-F238E27FC236}">
                <a16:creationId xmlns:a16="http://schemas.microsoft.com/office/drawing/2014/main" id="{234A7BBA-6E04-4B7C-8C19-EF91EF5B89B8}"/>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ACP ADVISORY TEAM</a:t>
            </a:r>
            <a:endParaRPr lang="en-GB" sz="6000" dirty="0">
              <a:solidFill>
                <a:srgbClr val="FFFFFF"/>
              </a:solidFill>
            </a:endParaRPr>
          </a:p>
        </p:txBody>
      </p:sp>
    </p:spTree>
    <p:extLst>
      <p:ext uri="{BB962C8B-B14F-4D97-AF65-F5344CB8AC3E}">
        <p14:creationId xmlns:p14="http://schemas.microsoft.com/office/powerpoint/2010/main" val="836158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Gerry O’Hanlon</a:t>
            </a:r>
          </a:p>
          <a:p>
            <a:r>
              <a:rPr lang="en-GB" sz="4400" b="1" dirty="0">
                <a:latin typeface="Calibri" panose="020F0502020204030204" pitchFamily="34" charset="0"/>
                <a:ea typeface="Times New Roman" panose="02020603050405020304" pitchFamily="18" charset="0"/>
                <a:cs typeface="Times New Roman" panose="02020603050405020304" pitchFamily="18" charset="0"/>
              </a:rPr>
              <a:t>Brendan Hoban</a:t>
            </a:r>
          </a:p>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Seamus </a:t>
            </a:r>
            <a:r>
              <a:rPr lang="en-GB" sz="4400" b="1" dirty="0" err="1">
                <a:effectLst/>
                <a:latin typeface="Calibri" panose="020F0502020204030204" pitchFamily="34" charset="0"/>
                <a:ea typeface="Times New Roman" panose="02020603050405020304" pitchFamily="18" charset="0"/>
                <a:cs typeface="Times New Roman" panose="02020603050405020304" pitchFamily="18" charset="0"/>
              </a:rPr>
              <a:t>Aherne</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el 1">
            <a:extLst>
              <a:ext uri="{FF2B5EF4-FFF2-40B4-BE49-F238E27FC236}">
                <a16:creationId xmlns:a16="http://schemas.microsoft.com/office/drawing/2014/main" id="{DD3EA691-57B7-4949-9052-EED300A575F6}"/>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ACP ADVISORY TEAM</a:t>
            </a:r>
            <a:endParaRPr lang="en-GB" sz="6000" dirty="0">
              <a:solidFill>
                <a:srgbClr val="FFFFFF"/>
              </a:solidFill>
            </a:endParaRPr>
          </a:p>
        </p:txBody>
      </p:sp>
    </p:spTree>
    <p:extLst>
      <p:ext uri="{BB962C8B-B14F-4D97-AF65-F5344CB8AC3E}">
        <p14:creationId xmlns:p14="http://schemas.microsoft.com/office/powerpoint/2010/main" val="4283049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r>
              <a:rPr lang="en-GB" sz="4400" b="1" dirty="0">
                <a:latin typeface="Calibri" panose="020F0502020204030204" pitchFamily="34" charset="0"/>
                <a:ea typeface="Times New Roman" panose="02020603050405020304" pitchFamily="18" charset="0"/>
                <a:cs typeface="Times New Roman" panose="02020603050405020304" pitchFamily="18" charset="0"/>
              </a:rPr>
              <a:t>Sean McDonagh</a:t>
            </a:r>
          </a:p>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Bernard Cotter</a:t>
            </a:r>
          </a:p>
          <a:p>
            <a:r>
              <a:rPr lang="en-GB" sz="4400" b="1" dirty="0">
                <a:latin typeface="Calibri" panose="020F0502020204030204" pitchFamily="34" charset="0"/>
                <a:ea typeface="Times New Roman" panose="02020603050405020304" pitchFamily="18" charset="0"/>
                <a:cs typeface="Times New Roman" panose="02020603050405020304" pitchFamily="18" charset="0"/>
              </a:rPr>
              <a:t>Denis Crosby</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el 1">
            <a:extLst>
              <a:ext uri="{FF2B5EF4-FFF2-40B4-BE49-F238E27FC236}">
                <a16:creationId xmlns:a16="http://schemas.microsoft.com/office/drawing/2014/main" id="{DDE77735-58BA-4315-AC4B-E5F1295B8E32}"/>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ACP ADVISORY TEAM</a:t>
            </a:r>
            <a:endParaRPr lang="en-GB" sz="6000" dirty="0">
              <a:solidFill>
                <a:srgbClr val="FFFFFF"/>
              </a:solidFill>
            </a:endParaRPr>
          </a:p>
        </p:txBody>
      </p:sp>
    </p:spTree>
    <p:extLst>
      <p:ext uri="{BB962C8B-B14F-4D97-AF65-F5344CB8AC3E}">
        <p14:creationId xmlns:p14="http://schemas.microsoft.com/office/powerpoint/2010/main" val="3457445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94F6B9-785A-47AD-89C1-742B02D730DC}"/>
              </a:ext>
            </a:extLst>
          </p:cNvPr>
          <p:cNvSpPr txBox="1"/>
          <p:nvPr/>
        </p:nvSpPr>
        <p:spPr>
          <a:xfrm>
            <a:off x="1911677" y="1557205"/>
            <a:ext cx="8368645" cy="3743589"/>
          </a:xfrm>
          <a:prstGeom prst="rect">
            <a:avLst/>
          </a:prstGeom>
          <a:noFill/>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Response: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Entrust them to your abiding love.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Those who suffered from addictions</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Missionaries, priests, sisters and staff members</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Loved ones who slipped away without warning-</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504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Kevin Hegarty</a:t>
            </a:r>
          </a:p>
          <a:p>
            <a:r>
              <a:rPr lang="en-GB" sz="4400" b="1" dirty="0">
                <a:latin typeface="Calibri" panose="020F0502020204030204" pitchFamily="34" charset="0"/>
                <a:ea typeface="Times New Roman" panose="02020603050405020304" pitchFamily="18" charset="0"/>
                <a:cs typeface="Times New Roman" panose="02020603050405020304" pitchFamily="18" charset="0"/>
              </a:rPr>
              <a:t>Angela Hanley</a:t>
            </a:r>
          </a:p>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Maire Lawless</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el 1">
            <a:extLst>
              <a:ext uri="{FF2B5EF4-FFF2-40B4-BE49-F238E27FC236}">
                <a16:creationId xmlns:a16="http://schemas.microsoft.com/office/drawing/2014/main" id="{2CCCD9C8-EAA0-4C7A-BCF9-036491129188}"/>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ACP ADVISORY TEAM</a:t>
            </a:r>
            <a:endParaRPr lang="en-GB" sz="6000" dirty="0">
              <a:solidFill>
                <a:srgbClr val="FFFFFF"/>
              </a:solidFill>
            </a:endParaRPr>
          </a:p>
        </p:txBody>
      </p:sp>
    </p:spTree>
    <p:extLst>
      <p:ext uri="{BB962C8B-B14F-4D97-AF65-F5344CB8AC3E}">
        <p14:creationId xmlns:p14="http://schemas.microsoft.com/office/powerpoint/2010/main" val="389003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Mattie Long</a:t>
            </a:r>
          </a:p>
          <a:p>
            <a:r>
              <a:rPr lang="en-GB" sz="4400" b="1" dirty="0">
                <a:latin typeface="Calibri" panose="020F0502020204030204" pitchFamily="34" charset="0"/>
                <a:ea typeface="Times New Roman" panose="02020603050405020304" pitchFamily="18" charset="0"/>
                <a:cs typeface="Times New Roman" panose="02020603050405020304" pitchFamily="18" charset="0"/>
              </a:rPr>
              <a:t>Iggy O’Donovan</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7924980B-3C63-4D20-A0F2-AC43F679428E}"/>
              </a:ext>
            </a:extLst>
          </p:cNvPr>
          <p:cNvSpPr txBox="1">
            <a:spLocks/>
          </p:cNvSpPr>
          <p:nvPr/>
        </p:nvSpPr>
        <p:spPr>
          <a:xfrm>
            <a:off x="1523999" y="446938"/>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i="1">
                <a:solidFill>
                  <a:srgbClr val="FFFFFF"/>
                </a:solidFill>
                <a:cs typeface="Times New Roman" panose="02020603050405020304" pitchFamily="18" charset="0"/>
              </a:rPr>
              <a:t>ACP ADVISORY TEAM</a:t>
            </a:r>
            <a:endParaRPr lang="en-GB" sz="6000" dirty="0">
              <a:solidFill>
                <a:srgbClr val="FFFFFF"/>
              </a:solidFill>
            </a:endParaRPr>
          </a:p>
        </p:txBody>
      </p:sp>
    </p:spTree>
    <p:extLst>
      <p:ext uri="{BB962C8B-B14F-4D97-AF65-F5344CB8AC3E}">
        <p14:creationId xmlns:p14="http://schemas.microsoft.com/office/powerpoint/2010/main" val="3650807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ACP LEADERSHIP TEAM</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John Collins</a:t>
            </a:r>
          </a:p>
          <a:p>
            <a:r>
              <a:rPr lang="en-GB" sz="4400" b="1" dirty="0">
                <a:latin typeface="Calibri" panose="020F0502020204030204" pitchFamily="34" charset="0"/>
                <a:ea typeface="Times New Roman" panose="02020603050405020304" pitchFamily="18" charset="0"/>
                <a:cs typeface="Times New Roman" panose="02020603050405020304" pitchFamily="18" charset="0"/>
              </a:rPr>
              <a:t>Roy Donovan</a:t>
            </a:r>
          </a:p>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Tim Hazelwood</a:t>
            </a:r>
          </a:p>
          <a:p>
            <a:r>
              <a:rPr lang="en-GB" sz="4400" b="1" dirty="0">
                <a:latin typeface="Calibri" panose="020F0502020204030204" pitchFamily="34" charset="0"/>
                <a:ea typeface="Times New Roman" panose="02020603050405020304" pitchFamily="18" charset="0"/>
                <a:cs typeface="Times New Roman" panose="02020603050405020304" pitchFamily="18" charset="0"/>
              </a:rPr>
              <a:t>Gerry O’Connor</a:t>
            </a:r>
          </a:p>
          <a:p>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Administrative Secretary: Liamy McNally</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0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371599" y="294538"/>
            <a:ext cx="9895951" cy="1033669"/>
          </a:xfrm>
        </p:spPr>
        <p:txBody>
          <a:bodyPr>
            <a:normAutofit/>
          </a:bodyPr>
          <a:lstStyle/>
          <a:p>
            <a:r>
              <a:rPr lang="en-GB" sz="6000" b="1" i="1" dirty="0">
                <a:solidFill>
                  <a:srgbClr val="FFFFFF"/>
                </a:solidFill>
                <a:cs typeface="Times New Roman" panose="02020603050405020304" pitchFamily="18" charset="0"/>
              </a:rPr>
              <a:t>ACP OPERATIONAL REPORT</a:t>
            </a:r>
            <a:endParaRPr lang="en-GB" sz="6000" dirty="0">
              <a:solidFill>
                <a:srgbClr val="FFFFFF"/>
              </a:solidFill>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1371599" y="2318197"/>
            <a:ext cx="9724031" cy="3683358"/>
          </a:xfrm>
        </p:spPr>
        <p:txBody>
          <a:bodyPr anchor="ctr">
            <a:noAutofit/>
          </a:bodyPr>
          <a:lstStyle/>
          <a:p>
            <a:pPr marL="742950" indent="-742950">
              <a:buAutoNum type="arabicPeriod"/>
            </a:pPr>
            <a:r>
              <a:rPr lang="en-GB" sz="4400" b="1" dirty="0">
                <a:latin typeface="Calibri" panose="020F0502020204030204" pitchFamily="34" charset="0"/>
                <a:ea typeface="Times New Roman" panose="02020603050405020304" pitchFamily="18" charset="0"/>
                <a:cs typeface="Times New Roman" panose="02020603050405020304" pitchFamily="18" charset="0"/>
              </a:rPr>
              <a:t>Press Releases</a:t>
            </a:r>
          </a:p>
          <a:p>
            <a:pPr marL="742950" indent="-742950">
              <a:buAutoNum type="arabicPeriod"/>
            </a:pPr>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Zoom Meetings</a:t>
            </a:r>
          </a:p>
          <a:p>
            <a:pPr marL="742950" indent="-742950">
              <a:buAutoNum type="arabicPeriod"/>
            </a:pPr>
            <a:r>
              <a:rPr lang="en-GB" sz="4400" b="1" dirty="0">
                <a:latin typeface="Calibri" panose="020F0502020204030204" pitchFamily="34" charset="0"/>
                <a:ea typeface="Times New Roman" panose="02020603050405020304" pitchFamily="18" charset="0"/>
                <a:cs typeface="Times New Roman" panose="02020603050405020304" pitchFamily="18" charset="0"/>
              </a:rPr>
              <a:t>Leadership Meetings</a:t>
            </a:r>
          </a:p>
          <a:p>
            <a:pPr marL="742950" indent="-742950">
              <a:buAutoNum type="arabicPeriod"/>
            </a:pPr>
            <a:r>
              <a:rPr lang="en-GB" sz="4400" b="1" dirty="0">
                <a:effectLst/>
                <a:latin typeface="Calibri" panose="020F0502020204030204" pitchFamily="34" charset="0"/>
                <a:ea typeface="Times New Roman" panose="02020603050405020304" pitchFamily="18" charset="0"/>
                <a:cs typeface="Times New Roman" panose="02020603050405020304" pitchFamily="18" charset="0"/>
              </a:rPr>
              <a:t>Advisory Meetings</a:t>
            </a:r>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3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184196D-E270-472D-9036-8869277C1234}"/>
              </a:ext>
            </a:extLst>
          </p:cNvPr>
          <p:cNvSpPr>
            <a:spLocks noGrp="1"/>
          </p:cNvSpPr>
          <p:nvPr>
            <p:ph type="title"/>
          </p:nvPr>
        </p:nvSpPr>
        <p:spPr>
          <a:xfrm>
            <a:off x="1383564" y="348865"/>
            <a:ext cx="9718111" cy="1576446"/>
          </a:xfrm>
        </p:spPr>
        <p:txBody>
          <a:bodyPr anchor="ctr">
            <a:normAutofit/>
          </a:bodyPr>
          <a:lstStyle/>
          <a:p>
            <a:r>
              <a:rPr lang="en-IE" sz="6000" b="1" dirty="0">
                <a:solidFill>
                  <a:srgbClr val="FFFFFF"/>
                </a:solidFill>
                <a:effectLst/>
                <a:ea typeface="Calibri" panose="020F0502020204030204" pitchFamily="34" charset="0"/>
                <a:cs typeface="Calibri" panose="020F0502020204030204" pitchFamily="34" charset="0"/>
              </a:rPr>
              <a:t>Press Releases 2021</a:t>
            </a:r>
            <a:endParaRPr lang="en-GB" sz="6000" dirty="0">
              <a:solidFill>
                <a:srgbClr val="FFFFFF"/>
              </a:solidFill>
            </a:endParaRPr>
          </a:p>
        </p:txBody>
      </p:sp>
      <p:graphicFrame>
        <p:nvGraphicFramePr>
          <p:cNvPr id="23" name="Inhaltsplatzhalter 2">
            <a:extLst>
              <a:ext uri="{FF2B5EF4-FFF2-40B4-BE49-F238E27FC236}">
                <a16:creationId xmlns:a16="http://schemas.microsoft.com/office/drawing/2014/main" id="{818E8B2E-31E0-4B07-A396-B5D8133F0B04}"/>
              </a:ext>
            </a:extLst>
          </p:cNvPr>
          <p:cNvGraphicFramePr/>
          <p:nvPr>
            <p:extLst>
              <p:ext uri="{D42A27DB-BD31-4B8C-83A1-F6EECF244321}">
                <p14:modId xmlns:p14="http://schemas.microsoft.com/office/powerpoint/2010/main" val="29673000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 descr="Association of Catholic Priests Ireland - Home | Facebook">
            <a:extLst>
              <a:ext uri="{FF2B5EF4-FFF2-40B4-BE49-F238E27FC236}">
                <a16:creationId xmlns:a16="http://schemas.microsoft.com/office/drawing/2014/main" id="{B1305CB1-BFF0-479A-A682-E332A54F8C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78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184196D-E270-472D-9036-8869277C1234}"/>
              </a:ext>
            </a:extLst>
          </p:cNvPr>
          <p:cNvSpPr>
            <a:spLocks noGrp="1"/>
          </p:cNvSpPr>
          <p:nvPr>
            <p:ph type="title"/>
          </p:nvPr>
        </p:nvSpPr>
        <p:spPr>
          <a:xfrm>
            <a:off x="1383564" y="348865"/>
            <a:ext cx="9718111" cy="1576446"/>
          </a:xfrm>
        </p:spPr>
        <p:txBody>
          <a:bodyPr anchor="ctr">
            <a:normAutofit/>
          </a:bodyPr>
          <a:lstStyle/>
          <a:p>
            <a:r>
              <a:rPr lang="en-IE" sz="6000" b="1" dirty="0">
                <a:solidFill>
                  <a:srgbClr val="FFFFFF"/>
                </a:solidFill>
                <a:effectLst/>
                <a:ea typeface="Calibri" panose="020F0502020204030204" pitchFamily="34" charset="0"/>
                <a:cs typeface="Calibri" panose="020F0502020204030204" pitchFamily="34" charset="0"/>
              </a:rPr>
              <a:t>Press Releases 2022</a:t>
            </a:r>
            <a:endParaRPr lang="en-GB" sz="6000" dirty="0">
              <a:solidFill>
                <a:srgbClr val="FFFFFF"/>
              </a:solidFill>
            </a:endParaRPr>
          </a:p>
        </p:txBody>
      </p:sp>
      <p:graphicFrame>
        <p:nvGraphicFramePr>
          <p:cNvPr id="23" name="Inhaltsplatzhalter 2">
            <a:extLst>
              <a:ext uri="{FF2B5EF4-FFF2-40B4-BE49-F238E27FC236}">
                <a16:creationId xmlns:a16="http://schemas.microsoft.com/office/drawing/2014/main" id="{818E8B2E-31E0-4B07-A396-B5D8133F0B04}"/>
              </a:ext>
            </a:extLst>
          </p:cNvPr>
          <p:cNvGraphicFramePr/>
          <p:nvPr>
            <p:extLst>
              <p:ext uri="{D42A27DB-BD31-4B8C-83A1-F6EECF244321}">
                <p14:modId xmlns:p14="http://schemas.microsoft.com/office/powerpoint/2010/main" val="3058641925"/>
              </p:ext>
            </p:extLst>
          </p:nvPr>
        </p:nvGraphicFramePr>
        <p:xfrm>
          <a:off x="438912" y="2414016"/>
          <a:ext cx="11055096" cy="389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 descr="Association of Catholic Priests Ireland - Home | Facebook">
            <a:extLst>
              <a:ext uri="{FF2B5EF4-FFF2-40B4-BE49-F238E27FC236}">
                <a16:creationId xmlns:a16="http://schemas.microsoft.com/office/drawing/2014/main" id="{B1305CB1-BFF0-479A-A682-E332A54F8C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02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a:extLst>
              <a:ext uri="{FF2B5EF4-FFF2-40B4-BE49-F238E27FC236}">
                <a16:creationId xmlns:a16="http://schemas.microsoft.com/office/drawing/2014/main" id="{7857E558-DC2A-457B-9BB5-1159C8E1C5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06" r="5946" b="2"/>
          <a:stretch/>
        </p:blipFill>
        <p:spPr>
          <a:xfrm>
            <a:off x="1068130" y="1044057"/>
            <a:ext cx="3876165" cy="4338191"/>
          </a:xfrm>
          <a:prstGeom prst="rect">
            <a:avLst/>
          </a:prstGeom>
        </p:spPr>
      </p:pic>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5596502" y="2405894"/>
            <a:ext cx="5754896" cy="3197464"/>
          </a:xfrm>
        </p:spPr>
        <p:txBody>
          <a:bodyPr anchor="t">
            <a:normAutofit fontScale="92500" lnSpcReduction="20000"/>
          </a:bodyPr>
          <a:lstStyle/>
          <a:p>
            <a:r>
              <a:rPr lang="en-IE" sz="3200" b="1" i="1" dirty="0">
                <a:effectLst/>
                <a:latin typeface="Calibri" panose="020F0502020204030204" pitchFamily="34" charset="0"/>
                <a:ea typeface="Calibri" panose="020F0502020204030204" pitchFamily="34" charset="0"/>
                <a:cs typeface="Calibri" panose="020F0502020204030204" pitchFamily="34" charset="0"/>
              </a:rPr>
              <a:t>December 6</a:t>
            </a:r>
            <a:r>
              <a:rPr lang="en-IE" sz="3200" b="1" i="1" baseline="30000" dirty="0">
                <a:effectLst/>
                <a:latin typeface="Calibri" panose="020F0502020204030204" pitchFamily="34" charset="0"/>
                <a:ea typeface="Calibri" panose="020F0502020204030204" pitchFamily="34" charset="0"/>
                <a:cs typeface="Calibri" panose="020F0502020204030204" pitchFamily="34" charset="0"/>
              </a:rPr>
              <a:t>th</a:t>
            </a:r>
            <a:r>
              <a:rPr lang="en-IE" sz="3200" b="1" i="1" dirty="0">
                <a:effectLst/>
                <a:latin typeface="Calibri" panose="020F0502020204030204" pitchFamily="34" charset="0"/>
                <a:ea typeface="Calibri" panose="020F0502020204030204" pitchFamily="34" charset="0"/>
                <a:cs typeface="Calibri" panose="020F0502020204030204" pitchFamily="34" charset="0"/>
              </a:rPr>
              <a:t>, 2021</a:t>
            </a:r>
          </a:p>
          <a:p>
            <a:endParaRPr lang="en-IE" sz="32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3200" b="1" i="1" dirty="0">
                <a:effectLst/>
                <a:latin typeface="Calibri" panose="020F0502020204030204" pitchFamily="34" charset="0"/>
                <a:ea typeface="Calibri" panose="020F0502020204030204" pitchFamily="34" charset="0"/>
                <a:cs typeface="Calibri" panose="020F0502020204030204" pitchFamily="34" charset="0"/>
              </a:rPr>
              <a:t>Luca </a:t>
            </a:r>
            <a:r>
              <a:rPr lang="en-IE" sz="3200" b="1" i="1" dirty="0" err="1">
                <a:effectLst/>
                <a:latin typeface="Calibri" panose="020F0502020204030204" pitchFamily="34" charset="0"/>
                <a:ea typeface="Calibri" panose="020F0502020204030204" pitchFamily="34" charset="0"/>
                <a:cs typeface="Calibri" panose="020F0502020204030204" pitchFamily="34" charset="0"/>
              </a:rPr>
              <a:t>Badini</a:t>
            </a:r>
            <a:r>
              <a:rPr lang="en-IE" sz="3200" b="1" i="1" dirty="0">
                <a:effectLst/>
                <a:latin typeface="Calibri" panose="020F0502020204030204" pitchFamily="34" charset="0"/>
                <a:ea typeface="Calibri" panose="020F0502020204030204" pitchFamily="34" charset="0"/>
                <a:cs typeface="Calibri" panose="020F0502020204030204" pitchFamily="34" charset="0"/>
              </a:rPr>
              <a:t> from </a:t>
            </a:r>
            <a:r>
              <a:rPr lang="en-IE" sz="3200" b="1" i="1" dirty="0" err="1">
                <a:effectLst/>
                <a:latin typeface="Calibri" panose="020F0502020204030204" pitchFamily="34" charset="0"/>
                <a:ea typeface="Calibri" panose="020F0502020204030204" pitchFamily="34" charset="0"/>
                <a:cs typeface="Calibri" panose="020F0502020204030204" pitchFamily="34" charset="0"/>
              </a:rPr>
              <a:t>Wijngaard</a:t>
            </a:r>
            <a:r>
              <a:rPr lang="en-IE" sz="3200" b="1" i="1" dirty="0">
                <a:effectLst/>
                <a:latin typeface="Calibri" panose="020F0502020204030204" pitchFamily="34" charset="0"/>
                <a:ea typeface="Calibri" panose="020F0502020204030204" pitchFamily="34" charset="0"/>
                <a:cs typeface="Calibri" panose="020F0502020204030204" pitchFamily="34" charset="0"/>
              </a:rPr>
              <a:t> Institute</a:t>
            </a:r>
          </a:p>
          <a:p>
            <a:pPr marL="0" indent="0">
              <a:buNone/>
            </a:pPr>
            <a:endParaRPr lang="en-IE" sz="3200" b="1" i="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3200" b="1" i="1" dirty="0">
                <a:effectLst/>
                <a:latin typeface="Calibri" panose="020F0502020204030204" pitchFamily="34" charset="0"/>
                <a:ea typeface="Calibri" panose="020F0502020204030204" pitchFamily="34" charset="0"/>
                <a:cs typeface="Calibri" panose="020F0502020204030204" pitchFamily="34" charset="0"/>
              </a:rPr>
              <a:t>“Papal Teaching on Same-Sex Relationships: A Battle Against Reality”. </a:t>
            </a:r>
          </a:p>
          <a:p>
            <a:endParaRPr lang="en-IE" sz="2000" i="1" dirty="0">
              <a:latin typeface="Calibri" panose="020F0502020204030204" pitchFamily="34" charset="0"/>
              <a:ea typeface="Calibri" panose="020F0502020204030204" pitchFamily="34" charset="0"/>
              <a:cs typeface="Calibri" panose="020F0502020204030204" pitchFamily="34" charset="0"/>
            </a:endParaRPr>
          </a:p>
          <a:p>
            <a:endParaRPr lang="en-IE" sz="2000" i="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DA935-E5D1-4FE7-BA63-85A96B8263CC}"/>
              </a:ext>
            </a:extLst>
          </p:cNvPr>
          <p:cNvSpPr txBox="1">
            <a:spLocks/>
          </p:cNvSpPr>
          <p:nvPr/>
        </p:nvSpPr>
        <p:spPr>
          <a:xfrm>
            <a:off x="5596501" y="489508"/>
            <a:ext cx="5754896" cy="16675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i="1">
                <a:ea typeface="Times New Roman" panose="02020603050405020304" pitchFamily="18" charset="0"/>
                <a:cs typeface="Times New Roman" panose="02020603050405020304" pitchFamily="18" charset="0"/>
              </a:rPr>
              <a:t>ACP Zoom Meetings</a:t>
            </a:r>
            <a:endParaRPr lang="en-GB" sz="5400" dirty="0"/>
          </a:p>
        </p:txBody>
      </p:sp>
    </p:spTree>
    <p:extLst>
      <p:ext uri="{BB962C8B-B14F-4D97-AF65-F5344CB8AC3E}">
        <p14:creationId xmlns:p14="http://schemas.microsoft.com/office/powerpoint/2010/main" val="3796216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a:extLst>
              <a:ext uri="{FF2B5EF4-FFF2-40B4-BE49-F238E27FC236}">
                <a16:creationId xmlns:a16="http://schemas.microsoft.com/office/drawing/2014/main" id="{7857E558-DC2A-457B-9BB5-1159C8E1C5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06" r="5946" b="2"/>
          <a:stretch/>
        </p:blipFill>
        <p:spPr>
          <a:xfrm>
            <a:off x="1068130" y="1044057"/>
            <a:ext cx="3876165" cy="4338191"/>
          </a:xfrm>
          <a:prstGeom prst="rect">
            <a:avLst/>
          </a:prstGeom>
        </p:spPr>
      </p:pic>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5596502" y="2405894"/>
            <a:ext cx="5754896" cy="3197464"/>
          </a:xfrm>
        </p:spPr>
        <p:txBody>
          <a:bodyPr anchor="t">
            <a:normAutofit/>
          </a:bodyPr>
          <a:lstStyle/>
          <a:p>
            <a:pPr marL="0" indent="0">
              <a:buNone/>
            </a:pPr>
            <a:r>
              <a:rPr lang="en-IE" sz="3600" b="1" u="sng" dirty="0">
                <a:latin typeface="Calibri" panose="020F0502020204030204" pitchFamily="34" charset="0"/>
                <a:ea typeface="Calibri" panose="020F0502020204030204" pitchFamily="34" charset="0"/>
                <a:cs typeface="Calibri" panose="020F0502020204030204" pitchFamily="34" charset="0"/>
              </a:rPr>
              <a:t>January 27</a:t>
            </a:r>
            <a:r>
              <a:rPr lang="en-IE" sz="3600" b="1" u="sng" baseline="30000" dirty="0">
                <a:latin typeface="Calibri" panose="020F0502020204030204" pitchFamily="34" charset="0"/>
                <a:ea typeface="Calibri" panose="020F0502020204030204" pitchFamily="34" charset="0"/>
                <a:cs typeface="Calibri" panose="020F0502020204030204" pitchFamily="34" charset="0"/>
              </a:rPr>
              <a:t>th</a:t>
            </a:r>
            <a:r>
              <a:rPr lang="en-IE" sz="3600" b="1" u="sng" dirty="0">
                <a:latin typeface="Calibri" panose="020F0502020204030204" pitchFamily="34" charset="0"/>
                <a:ea typeface="Calibri" panose="020F0502020204030204" pitchFamily="34" charset="0"/>
                <a:cs typeface="Calibri" panose="020F0502020204030204" pitchFamily="34" charset="0"/>
              </a:rPr>
              <a:t> 2022</a:t>
            </a:r>
            <a:endParaRPr lang="en-IE" sz="36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3600" b="1" dirty="0">
                <a:latin typeface="Calibri" panose="020F0502020204030204" pitchFamily="34" charset="0"/>
                <a:ea typeface="Calibri" panose="020F0502020204030204" pitchFamily="34" charset="0"/>
                <a:cs typeface="Calibri" panose="020F0502020204030204" pitchFamily="34" charset="0"/>
              </a:rPr>
              <a:t>Fr. Sean McDonagh </a:t>
            </a:r>
          </a:p>
          <a:p>
            <a:pPr marL="0" indent="0">
              <a:buNone/>
            </a:pPr>
            <a:endParaRPr lang="en-IE" sz="36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3600" b="1" dirty="0">
                <a:effectLst/>
                <a:latin typeface="Calibri" panose="020F0502020204030204" pitchFamily="34" charset="0"/>
                <a:ea typeface="Calibri" panose="020F0502020204030204" pitchFamily="34" charset="0"/>
                <a:cs typeface="Calibri" panose="020F0502020204030204" pitchFamily="34" charset="0"/>
              </a:rPr>
              <a:t>	</a:t>
            </a:r>
            <a:r>
              <a:rPr lang="en-IE" sz="3600" b="1" dirty="0">
                <a:latin typeface="Calibri" panose="020F0502020204030204" pitchFamily="34" charset="0"/>
                <a:ea typeface="Calibri" panose="020F0502020204030204" pitchFamily="34" charset="0"/>
                <a:cs typeface="Calibri" panose="020F0502020204030204" pitchFamily="34" charset="0"/>
              </a:rPr>
              <a:t>“</a:t>
            </a:r>
            <a:r>
              <a:rPr lang="en-IE" sz="3600" b="1" dirty="0" err="1">
                <a:latin typeface="Calibri" panose="020F0502020204030204" pitchFamily="34" charset="0"/>
                <a:ea typeface="Calibri" panose="020F0502020204030204" pitchFamily="34" charset="0"/>
                <a:cs typeface="Calibri" panose="020F0502020204030204" pitchFamily="34" charset="0"/>
              </a:rPr>
              <a:t>Synodality</a:t>
            </a:r>
            <a:r>
              <a:rPr lang="en-IE" sz="3600" b="1" dirty="0">
                <a:latin typeface="Calibri" panose="020F0502020204030204" pitchFamily="34" charset="0"/>
                <a:ea typeface="Calibri" panose="020F0502020204030204" pitchFamily="34" charset="0"/>
                <a:cs typeface="Calibri" panose="020F0502020204030204" pitchFamily="34" charset="0"/>
              </a:rPr>
              <a:t>- the Parish and Climate Change”. </a:t>
            </a:r>
            <a:r>
              <a:rPr lang="en-IE" sz="20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DA935-E5D1-4FE7-BA63-85A96B8263CC}"/>
              </a:ext>
            </a:extLst>
          </p:cNvPr>
          <p:cNvSpPr txBox="1">
            <a:spLocks/>
          </p:cNvSpPr>
          <p:nvPr/>
        </p:nvSpPr>
        <p:spPr>
          <a:xfrm>
            <a:off x="5596501" y="489508"/>
            <a:ext cx="5754896" cy="16675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i="1">
                <a:ea typeface="Times New Roman" panose="02020603050405020304" pitchFamily="18" charset="0"/>
                <a:cs typeface="Times New Roman" panose="02020603050405020304" pitchFamily="18" charset="0"/>
              </a:rPr>
              <a:t>ACP Zoom Meetings</a:t>
            </a:r>
            <a:endParaRPr lang="en-GB" sz="5400" dirty="0"/>
          </a:p>
        </p:txBody>
      </p:sp>
    </p:spTree>
    <p:extLst>
      <p:ext uri="{BB962C8B-B14F-4D97-AF65-F5344CB8AC3E}">
        <p14:creationId xmlns:p14="http://schemas.microsoft.com/office/powerpoint/2010/main" val="118928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a:extLst>
              <a:ext uri="{FF2B5EF4-FFF2-40B4-BE49-F238E27FC236}">
                <a16:creationId xmlns:a16="http://schemas.microsoft.com/office/drawing/2014/main" id="{7857E558-DC2A-457B-9BB5-1159C8E1C5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06" r="5946" b="2"/>
          <a:stretch/>
        </p:blipFill>
        <p:spPr>
          <a:xfrm>
            <a:off x="1068130" y="1044057"/>
            <a:ext cx="3876165" cy="4338191"/>
          </a:xfrm>
          <a:prstGeom prst="rect">
            <a:avLst/>
          </a:prstGeom>
        </p:spPr>
      </p:pic>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5596502" y="2405894"/>
            <a:ext cx="5754896" cy="3197464"/>
          </a:xfrm>
        </p:spPr>
        <p:txBody>
          <a:bodyPr anchor="t">
            <a:noAutofit/>
          </a:bodyPr>
          <a:lstStyle/>
          <a:p>
            <a:pPr marL="0" indent="0">
              <a:buNone/>
            </a:pPr>
            <a:r>
              <a:rPr lang="en-IE" sz="3600" b="1" u="sng" dirty="0">
                <a:latin typeface="Calibri" panose="020F0502020204030204" pitchFamily="34" charset="0"/>
                <a:ea typeface="Calibri" panose="020F0502020204030204" pitchFamily="34" charset="0"/>
                <a:cs typeface="Calibri" panose="020F0502020204030204" pitchFamily="34" charset="0"/>
              </a:rPr>
              <a:t>April 6</a:t>
            </a:r>
            <a:r>
              <a:rPr lang="en-IE" sz="3600" b="1" u="sng" baseline="30000" dirty="0">
                <a:latin typeface="Calibri" panose="020F0502020204030204" pitchFamily="34" charset="0"/>
                <a:ea typeface="Calibri" panose="020F0502020204030204" pitchFamily="34" charset="0"/>
                <a:cs typeface="Calibri" panose="020F0502020204030204" pitchFamily="34" charset="0"/>
              </a:rPr>
              <a:t>th</a:t>
            </a:r>
            <a:r>
              <a:rPr lang="en-IE" sz="3600" b="1" u="sng" dirty="0">
                <a:latin typeface="Calibri" panose="020F0502020204030204" pitchFamily="34" charset="0"/>
                <a:ea typeface="Calibri" panose="020F0502020204030204" pitchFamily="34" charset="0"/>
                <a:cs typeface="Calibri" panose="020F0502020204030204" pitchFamily="34" charset="0"/>
              </a:rPr>
              <a:t>, 2022</a:t>
            </a:r>
            <a:endParaRPr lang="en-IE" sz="36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36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3600" b="1" dirty="0">
                <a:effectLst/>
                <a:latin typeface="Calibri" panose="020F0502020204030204" pitchFamily="34" charset="0"/>
                <a:ea typeface="Calibri" panose="020F0502020204030204" pitchFamily="34" charset="0"/>
                <a:cs typeface="Calibri" panose="020F0502020204030204" pitchFamily="34" charset="0"/>
              </a:rPr>
              <a:t>Fr. Michael Conway</a:t>
            </a:r>
          </a:p>
          <a:p>
            <a:pPr marL="0" indent="0">
              <a:buNone/>
            </a:pPr>
            <a:endParaRPr lang="en-IE" sz="36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3600" b="1" dirty="0">
                <a:effectLst/>
                <a:latin typeface="Calibri" panose="020F0502020204030204" pitchFamily="34" charset="0"/>
                <a:ea typeface="Calibri" panose="020F0502020204030204" pitchFamily="34" charset="0"/>
                <a:cs typeface="Calibri" panose="020F0502020204030204" pitchFamily="34" charset="0"/>
              </a:rPr>
              <a:t>“Church, Institution and </a:t>
            </a:r>
            <a:r>
              <a:rPr lang="en-IE" sz="3600" b="1" dirty="0" err="1">
                <a:effectLst/>
                <a:latin typeface="Calibri" panose="020F0502020204030204" pitchFamily="34" charset="0"/>
                <a:ea typeface="Calibri" panose="020F0502020204030204" pitchFamily="34" charset="0"/>
                <a:cs typeface="Calibri" panose="020F0502020204030204" pitchFamily="34" charset="0"/>
              </a:rPr>
              <a:t>Synodality</a:t>
            </a:r>
            <a:r>
              <a:rPr lang="en-IE" sz="3600" b="1" dirty="0">
                <a:effectLst/>
                <a:latin typeface="Calibri" panose="020F0502020204030204" pitchFamily="34" charset="0"/>
                <a:ea typeface="Calibri" panose="020F0502020204030204" pitchFamily="34" charset="0"/>
                <a:cs typeface="Calibri" panose="020F0502020204030204" pitchFamily="34" charset="0"/>
              </a:rPr>
              <a:t> in Contemporary Culture”. </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ssociation of Catholic Priests Ireland - Home | Facebook">
            <a:extLst>
              <a:ext uri="{FF2B5EF4-FFF2-40B4-BE49-F238E27FC236}">
                <a16:creationId xmlns:a16="http://schemas.microsoft.com/office/drawing/2014/main" id="{45B0E295-FC72-4212-9805-40F7723B1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DA935-E5D1-4FE7-BA63-85A96B8263CC}"/>
              </a:ext>
            </a:extLst>
          </p:cNvPr>
          <p:cNvSpPr txBox="1">
            <a:spLocks/>
          </p:cNvSpPr>
          <p:nvPr/>
        </p:nvSpPr>
        <p:spPr>
          <a:xfrm>
            <a:off x="5596501" y="489508"/>
            <a:ext cx="5754896" cy="16675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i="1">
                <a:ea typeface="Times New Roman" panose="02020603050405020304" pitchFamily="18" charset="0"/>
                <a:cs typeface="Times New Roman" panose="02020603050405020304" pitchFamily="18" charset="0"/>
              </a:rPr>
              <a:t>ACP Zoom Meetings</a:t>
            </a:r>
            <a:endParaRPr lang="en-GB" sz="5400" dirty="0"/>
          </a:p>
        </p:txBody>
      </p:sp>
    </p:spTree>
    <p:extLst>
      <p:ext uri="{BB962C8B-B14F-4D97-AF65-F5344CB8AC3E}">
        <p14:creationId xmlns:p14="http://schemas.microsoft.com/office/powerpoint/2010/main" val="3849614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r>
              <a:rPr lang="en-IE" sz="4800" b="1" dirty="0">
                <a:latin typeface="Calibri" panose="020F0502020204030204" pitchFamily="34" charset="0"/>
                <a:ea typeface="Calibri" panose="020F0502020204030204" pitchFamily="34" charset="0"/>
                <a:cs typeface="Calibri" panose="020F0502020204030204" pitchFamily="34" charset="0"/>
              </a:rPr>
              <a:t>6</a:t>
            </a:r>
            <a:r>
              <a:rPr lang="en-IE" sz="4800" b="1" dirty="0">
                <a:effectLst/>
                <a:latin typeface="Calibri" panose="020F0502020204030204" pitchFamily="34" charset="0"/>
                <a:ea typeface="Calibri" panose="020F0502020204030204" pitchFamily="34" charset="0"/>
                <a:cs typeface="Calibri" panose="020F0502020204030204" pitchFamily="34" charset="0"/>
              </a:rPr>
              <a:t> </a:t>
            </a:r>
            <a:r>
              <a:rPr lang="en-IE" sz="4800" b="1" dirty="0">
                <a:latin typeface="Calibri" panose="020F0502020204030204" pitchFamily="34" charset="0"/>
                <a:ea typeface="Calibri" panose="020F0502020204030204" pitchFamily="34" charset="0"/>
                <a:cs typeface="Calibri" panose="020F0502020204030204" pitchFamily="34" charset="0"/>
              </a:rPr>
              <a:t>Leadership Meetings.</a:t>
            </a:r>
          </a:p>
          <a:p>
            <a:pPr marL="0" indent="0">
              <a:buNone/>
            </a:pP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4000" dirty="0">
                <a:effectLst/>
                <a:latin typeface="Calibri" panose="020F0502020204030204" pitchFamily="34" charset="0"/>
                <a:ea typeface="Calibri" panose="020F0502020204030204" pitchFamily="34" charset="0"/>
                <a:cs typeface="Calibri" panose="020F0502020204030204" pitchFamily="34" charset="0"/>
              </a:rPr>
              <a:t>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2" descr="Association of Catholic Priests Ireland - Home | Facebook">
            <a:extLst>
              <a:ext uri="{FF2B5EF4-FFF2-40B4-BE49-F238E27FC236}">
                <a16:creationId xmlns:a16="http://schemas.microsoft.com/office/drawing/2014/main" id="{5BC8D67A-E20E-43B7-A518-D8B007755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0CA63093-5908-446D-BB31-7CB3486544AF}"/>
              </a:ext>
            </a:extLst>
          </p:cNvPr>
          <p:cNvSpPr txBox="1">
            <a:spLocks/>
          </p:cNvSpPr>
          <p:nvPr/>
        </p:nvSpPr>
        <p:spPr>
          <a:xfrm>
            <a:off x="161531" y="1250994"/>
            <a:ext cx="3714753" cy="44291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b="1" dirty="0">
                <a:solidFill>
                  <a:schemeClr val="bg1"/>
                </a:solidFill>
                <a:ea typeface="Calibri" panose="020F0502020204030204" pitchFamily="34" charset="0"/>
                <a:cs typeface="Calibri" panose="020F0502020204030204" pitchFamily="34" charset="0"/>
              </a:rPr>
              <a:t>Leadership Meetings since last AGM, Nov 2021 </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560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94F6B9-785A-47AD-89C1-742B02D730DC}"/>
              </a:ext>
            </a:extLst>
          </p:cNvPr>
          <p:cNvSpPr txBox="1"/>
          <p:nvPr/>
        </p:nvSpPr>
        <p:spPr>
          <a:xfrm>
            <a:off x="1881236" y="1557205"/>
            <a:ext cx="8429527" cy="3743589"/>
          </a:xfrm>
          <a:prstGeom prst="rect">
            <a:avLst/>
          </a:prstGeom>
          <a:noFill/>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Response: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Entrust them to your abiding love.</a:t>
            </a:r>
          </a:p>
          <a:p>
            <a:pPr algn="ctr">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Fearful ones who did not die peacefully</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Victims of war, violence, and abuse of any form</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Persons surprised by death during surgery- </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6124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endParaRPr lang="en-IE"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4400" b="1" dirty="0">
                <a:latin typeface="Calibri" panose="020F0502020204030204" pitchFamily="34" charset="0"/>
                <a:ea typeface="Calibri" panose="020F0502020204030204" pitchFamily="34" charset="0"/>
                <a:cs typeface="Calibri" panose="020F0502020204030204" pitchFamily="34" charset="0"/>
              </a:rPr>
              <a:t>2022</a:t>
            </a:r>
          </a:p>
          <a:p>
            <a:r>
              <a:rPr lang="en-IE" sz="4000" b="1" dirty="0">
                <a:latin typeface="Calibri" panose="020F0502020204030204" pitchFamily="34" charset="0"/>
                <a:ea typeface="Calibri" panose="020F0502020204030204" pitchFamily="34" charset="0"/>
                <a:cs typeface="Calibri" panose="020F0502020204030204" pitchFamily="34" charset="0"/>
              </a:rPr>
              <a:t>January 	19th</a:t>
            </a:r>
            <a:r>
              <a:rPr lang="en-IE" sz="4000" b="1" baseline="30000" dirty="0">
                <a:latin typeface="Calibri" panose="020F0502020204030204" pitchFamily="34" charset="0"/>
                <a:ea typeface="Calibri" panose="020F0502020204030204" pitchFamily="34" charset="0"/>
                <a:cs typeface="Calibri" panose="020F0502020204030204" pitchFamily="34" charset="0"/>
              </a:rPr>
              <a:t>   </a:t>
            </a:r>
            <a:endParaRPr lang="en-IE" sz="4000" b="1" dirty="0">
              <a:latin typeface="Calibri" panose="020F0502020204030204" pitchFamily="34" charset="0"/>
              <a:ea typeface="Calibri" panose="020F0502020204030204" pitchFamily="34" charset="0"/>
              <a:cs typeface="Calibri" panose="020F0502020204030204" pitchFamily="34" charset="0"/>
            </a:endParaRPr>
          </a:p>
          <a:p>
            <a:r>
              <a:rPr lang="en-IE" sz="4000" b="1" dirty="0">
                <a:effectLst/>
                <a:latin typeface="Calibri" panose="020F0502020204030204" pitchFamily="34" charset="0"/>
                <a:ea typeface="Calibri" panose="020F0502020204030204" pitchFamily="34" charset="0"/>
                <a:cs typeface="Calibri" panose="020F0502020204030204" pitchFamily="34" charset="0"/>
              </a:rPr>
              <a:t>March		23rd</a:t>
            </a:r>
          </a:p>
          <a:p>
            <a:r>
              <a:rPr lang="en-IE" sz="4000" b="1" dirty="0">
                <a:latin typeface="Calibri" panose="020F0502020204030204" pitchFamily="34" charset="0"/>
                <a:ea typeface="Calibri" panose="020F0502020204030204" pitchFamily="34" charset="0"/>
                <a:cs typeface="Calibri" panose="020F0502020204030204" pitchFamily="34" charset="0"/>
              </a:rPr>
              <a:t>April 		28th</a:t>
            </a:r>
          </a:p>
          <a:p>
            <a:r>
              <a:rPr lang="en-IE" sz="4000" b="1" dirty="0">
                <a:effectLst/>
                <a:latin typeface="Calibri" panose="020F0502020204030204" pitchFamily="34" charset="0"/>
                <a:ea typeface="Calibri" panose="020F0502020204030204" pitchFamily="34" charset="0"/>
                <a:cs typeface="Calibri" panose="020F0502020204030204" pitchFamily="34" charset="0"/>
              </a:rPr>
              <a:t>June </a:t>
            </a:r>
            <a:r>
              <a:rPr lang="en-IE" sz="4000" b="1" dirty="0">
                <a:latin typeface="Calibri" panose="020F0502020204030204" pitchFamily="34" charset="0"/>
                <a:ea typeface="Calibri" panose="020F0502020204030204" pitchFamily="34" charset="0"/>
                <a:cs typeface="Calibri" panose="020F0502020204030204" pitchFamily="34" charset="0"/>
              </a:rPr>
              <a:t>		28th</a:t>
            </a:r>
            <a:endParaRPr lang="en-IE"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A5D69C6C-809A-4362-AFF5-1500447B1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ECFABD2A-E176-44E8-8495-00E4DB1C6D37}"/>
              </a:ext>
            </a:extLst>
          </p:cNvPr>
          <p:cNvSpPr txBox="1">
            <a:spLocks/>
          </p:cNvSpPr>
          <p:nvPr/>
        </p:nvSpPr>
        <p:spPr>
          <a:xfrm>
            <a:off x="161531" y="1250994"/>
            <a:ext cx="3714753" cy="44291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b="1" dirty="0">
                <a:solidFill>
                  <a:schemeClr val="bg1"/>
                </a:solidFill>
                <a:ea typeface="Calibri" panose="020F0502020204030204" pitchFamily="34" charset="0"/>
                <a:cs typeface="Calibri" panose="020F0502020204030204" pitchFamily="34" charset="0"/>
              </a:rPr>
              <a:t>Leadership Meetings since last AGM, Oct 2020 </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96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61531" y="1250994"/>
            <a:ext cx="3714753" cy="4429125"/>
          </a:xfrm>
        </p:spPr>
        <p:txBody>
          <a:bodyPr anchor="b">
            <a:noAutofit/>
          </a:bodyPr>
          <a:lstStyle/>
          <a:p>
            <a:r>
              <a:rPr lang="en-IE" sz="6000" b="1" dirty="0">
                <a:solidFill>
                  <a:schemeClr val="bg1"/>
                </a:solidFill>
                <a:effectLst/>
                <a:ea typeface="Calibri" panose="020F0502020204030204" pitchFamily="34" charset="0"/>
                <a:cs typeface="Calibri" panose="020F0502020204030204" pitchFamily="34" charset="0"/>
              </a:rPr>
              <a:t>Leadership Meetings since last AGM, </a:t>
            </a:r>
            <a:r>
              <a:rPr lang="en-IE" sz="6000" b="1" dirty="0">
                <a:solidFill>
                  <a:schemeClr val="bg1"/>
                </a:solidFill>
                <a:ea typeface="Calibri" panose="020F0502020204030204" pitchFamily="34" charset="0"/>
                <a:cs typeface="Calibri" panose="020F0502020204030204" pitchFamily="34" charset="0"/>
              </a:rPr>
              <a:t>Nov</a:t>
            </a:r>
            <a:r>
              <a:rPr lang="en-IE" sz="6000" b="1" dirty="0">
                <a:solidFill>
                  <a:schemeClr val="bg1"/>
                </a:solidFill>
                <a:effectLst/>
                <a:ea typeface="Calibri" panose="020F0502020204030204" pitchFamily="34" charset="0"/>
                <a:cs typeface="Calibri" panose="020F0502020204030204" pitchFamily="34" charset="0"/>
              </a:rPr>
              <a:t> 2021</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endParaRPr lang="en-IE" sz="1800" dirty="0">
              <a:effectLst/>
              <a:latin typeface="Calibri" panose="020F0502020204030204" pitchFamily="34" charset="0"/>
              <a:ea typeface="Calibri" panose="020F0502020204030204" pitchFamily="34" charset="0"/>
              <a:cs typeface="Calibri" panose="020F0502020204030204" pitchFamily="34" charset="0"/>
            </a:endParaRPr>
          </a:p>
          <a:p>
            <a:endParaRPr lang="en-IE"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4800" b="1" dirty="0">
                <a:effectLst/>
                <a:latin typeface="Calibri" panose="020F0502020204030204" pitchFamily="34" charset="0"/>
                <a:ea typeface="Calibri" panose="020F0502020204030204" pitchFamily="34" charset="0"/>
                <a:cs typeface="Calibri" panose="020F0502020204030204" pitchFamily="34" charset="0"/>
              </a:rPr>
              <a:t>2022</a:t>
            </a:r>
          </a:p>
          <a:p>
            <a:r>
              <a:rPr lang="en-IE" sz="4000" b="1" dirty="0">
                <a:latin typeface="Calibri" panose="020F0502020204030204" pitchFamily="34" charset="0"/>
                <a:ea typeface="Calibri" panose="020F0502020204030204" pitchFamily="34" charset="0"/>
                <a:cs typeface="Calibri" panose="020F0502020204030204" pitchFamily="34" charset="0"/>
              </a:rPr>
              <a:t>August			23rd</a:t>
            </a:r>
            <a:endParaRPr lang="en-IE" sz="4000" b="1" dirty="0">
              <a:effectLst/>
              <a:latin typeface="Calibri" panose="020F0502020204030204" pitchFamily="34" charset="0"/>
              <a:ea typeface="Calibri" panose="020F0502020204030204" pitchFamily="34" charset="0"/>
              <a:cs typeface="Calibri" panose="020F0502020204030204" pitchFamily="34" charset="0"/>
            </a:endParaRPr>
          </a:p>
          <a:p>
            <a:r>
              <a:rPr lang="en-IE" sz="4000" b="1" dirty="0">
                <a:latin typeface="Calibri" panose="020F0502020204030204" pitchFamily="34" charset="0"/>
                <a:ea typeface="Calibri" panose="020F0502020204030204" pitchFamily="34" charset="0"/>
                <a:cs typeface="Calibri" panose="020F0502020204030204" pitchFamily="34" charset="0"/>
              </a:rPr>
              <a:t>September 		27</a:t>
            </a:r>
            <a:r>
              <a:rPr lang="en-IE" sz="4000" b="1" baseline="30000" dirty="0">
                <a:latin typeface="Calibri" panose="020F0502020204030204" pitchFamily="34" charset="0"/>
                <a:ea typeface="Calibri" panose="020F0502020204030204" pitchFamily="34" charset="0"/>
                <a:cs typeface="Calibri" panose="020F0502020204030204" pitchFamily="34" charset="0"/>
              </a:rPr>
              <a:t>th</a:t>
            </a:r>
            <a:r>
              <a:rPr lang="en-IE" sz="4000" b="1" dirty="0">
                <a:latin typeface="Calibri" panose="020F0502020204030204" pitchFamily="34" charset="0"/>
                <a:ea typeface="Calibri" panose="020F0502020204030204" pitchFamily="34" charset="0"/>
                <a:cs typeface="Calibri" panose="020F0502020204030204" pitchFamily="34" charset="0"/>
              </a:rPr>
              <a:t> </a:t>
            </a:r>
          </a:p>
          <a:p>
            <a:r>
              <a:rPr lang="en-IE" sz="4000" b="1" dirty="0">
                <a:effectLst/>
                <a:latin typeface="Calibri" panose="020F0502020204030204" pitchFamily="34" charset="0"/>
                <a:ea typeface="Calibri" panose="020F0502020204030204" pitchFamily="34" charset="0"/>
                <a:cs typeface="Calibri" panose="020F0502020204030204" pitchFamily="34" charset="0"/>
              </a:rPr>
              <a:t>October		19</a:t>
            </a:r>
            <a:r>
              <a:rPr lang="en-IE" sz="40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IE" sz="4000" b="1"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IE" sz="40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18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3E6B8DD0-E634-4403-A081-E5E0D77D4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30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78055"/>
            <a:ext cx="6555347" cy="5546047"/>
          </a:xfrm>
        </p:spPr>
        <p:txBody>
          <a:bodyPr anchor="ctr">
            <a:normAutofit/>
          </a:bodyPr>
          <a:lstStyle/>
          <a:p>
            <a:pPr>
              <a:buFont typeface="Wingdings" panose="05000000000000000000" pitchFamily="2" charset="2"/>
              <a:buChar char="q"/>
            </a:pPr>
            <a:r>
              <a:rPr lang="en-IE" sz="4000" b="1" dirty="0">
                <a:effectLst/>
                <a:latin typeface="Calibri" panose="020F0502020204030204" pitchFamily="34" charset="0"/>
                <a:ea typeface="Calibri" panose="020F0502020204030204" pitchFamily="34" charset="0"/>
                <a:cs typeface="Calibri" panose="020F0502020204030204" pitchFamily="34" charset="0"/>
              </a:rPr>
              <a:t>AGM Review</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Waterford Priest</a:t>
            </a:r>
          </a:p>
          <a:p>
            <a:pPr>
              <a:buFont typeface="Wingdings" panose="05000000000000000000" pitchFamily="2" charset="2"/>
              <a:buChar char="q"/>
            </a:pPr>
            <a:r>
              <a:rPr lang="en-IE" sz="4000" b="1" dirty="0">
                <a:effectLst/>
                <a:latin typeface="Calibri" panose="020F0502020204030204" pitchFamily="34" charset="0"/>
                <a:ea typeface="Calibri" panose="020F0502020204030204" pitchFamily="34" charset="0"/>
                <a:cs typeface="Calibri" panose="020F0502020204030204" pitchFamily="34" charset="0"/>
              </a:rPr>
              <a:t>Zoom Meetings</a:t>
            </a:r>
            <a:endParaRPr lang="en-IE" sz="4000" b="1"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Arbitration Panel</a:t>
            </a:r>
            <a:endParaRPr lang="en-IE" sz="4000" b="1"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Website</a:t>
            </a:r>
          </a:p>
          <a:p>
            <a:pPr>
              <a:buFont typeface="Wingdings" panose="05000000000000000000" pitchFamily="2" charset="2"/>
              <a:buChar char="q"/>
            </a:pPr>
            <a:r>
              <a:rPr lang="en-IE" sz="4000" b="1" dirty="0">
                <a:effectLst/>
                <a:latin typeface="Calibri" panose="020F0502020204030204" pitchFamily="34" charset="0"/>
                <a:ea typeface="Calibri" panose="020F0502020204030204" pitchFamily="34" charset="0"/>
                <a:cs typeface="Calibri" panose="020F0502020204030204" pitchFamily="34" charset="0"/>
              </a:rPr>
              <a:t>Fundraising</a:t>
            </a:r>
          </a:p>
          <a:p>
            <a:endParaRPr lang="en-IE"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18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4A668249-701A-415D-A193-806D9B280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641"/>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D79B9CF8-F00C-4212-AB73-3016E4B3A347}"/>
              </a:ext>
            </a:extLst>
          </p:cNvPr>
          <p:cNvSpPr>
            <a:spLocks noGrp="1"/>
          </p:cNvSpPr>
          <p:nvPr>
            <p:ph type="title"/>
          </p:nvPr>
        </p:nvSpPr>
        <p:spPr>
          <a:xfrm>
            <a:off x="177959" y="1604348"/>
            <a:ext cx="3681897" cy="3629024"/>
          </a:xfrm>
        </p:spPr>
        <p:txBody>
          <a:bodyPr anchor="b">
            <a:noAutofit/>
          </a:bodyPr>
          <a:lstStyle/>
          <a:p>
            <a:r>
              <a:rPr lang="en-IE" sz="6000" b="1" dirty="0">
                <a:solidFill>
                  <a:schemeClr val="bg1"/>
                </a:solidFill>
                <a:effectLst/>
                <a:ea typeface="Calibri" panose="020F0502020204030204" pitchFamily="34" charset="0"/>
                <a:cs typeface="Calibri" panose="020F0502020204030204" pitchFamily="34" charset="0"/>
              </a:rPr>
              <a:t>Leadership Meeting- Themes/Agendas</a:t>
            </a:r>
            <a:endParaRPr lang="en-GB" sz="6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797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Tony Flannery </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Care of Priests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Priests Survey</a:t>
            </a:r>
            <a:endParaRPr lang="en-IE" sz="4000" b="1"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Synodal Pathway</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Climate Change</a:t>
            </a:r>
            <a:endParaRPr lang="en-IE" sz="4000" b="1" dirty="0">
              <a:effectLst/>
              <a:latin typeface="Calibri" panose="020F0502020204030204" pitchFamily="34" charset="0"/>
              <a:ea typeface="Calibri" panose="020F0502020204030204" pitchFamily="34" charset="0"/>
              <a:cs typeface="Calibri" panose="020F0502020204030204" pitchFamily="34" charset="0"/>
            </a:endParaRPr>
          </a:p>
          <a:p>
            <a:endParaRPr lang="en-IE"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18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FC645156-5D64-4FF2-B759-6EE6DBF8D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0DF5B6D8-AF8D-4A4B-AFCC-9310C6834B8F}"/>
              </a:ext>
            </a:extLst>
          </p:cNvPr>
          <p:cNvSpPr txBox="1">
            <a:spLocks/>
          </p:cNvSpPr>
          <p:nvPr/>
        </p:nvSpPr>
        <p:spPr>
          <a:xfrm>
            <a:off x="177959" y="1604348"/>
            <a:ext cx="3681897" cy="362902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b="1">
                <a:solidFill>
                  <a:schemeClr val="bg1"/>
                </a:solidFill>
                <a:ea typeface="Calibri" panose="020F0502020204030204" pitchFamily="34" charset="0"/>
                <a:cs typeface="Calibri" panose="020F0502020204030204" pitchFamily="34" charset="0"/>
              </a:rPr>
              <a:t>Leadership Meeting- Themes/Agendas</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5518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Energy Costs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Research Proposals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Priest and Bishops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Request from </a:t>
            </a:r>
            <a:r>
              <a:rPr lang="en-IE" sz="4000" b="1" dirty="0" err="1">
                <a:latin typeface="Calibri" panose="020F0502020204030204" pitchFamily="34" charset="0"/>
                <a:ea typeface="Calibri" panose="020F0502020204030204" pitchFamily="34" charset="0"/>
                <a:cs typeface="Calibri" panose="020F0502020204030204" pitchFamily="34" charset="0"/>
              </a:rPr>
              <a:t>Wijngaard</a:t>
            </a:r>
            <a:r>
              <a:rPr lang="en-IE" sz="4000" b="1" dirty="0">
                <a:latin typeface="Calibri" panose="020F0502020204030204" pitchFamily="34" charset="0"/>
                <a:ea typeface="Calibri" panose="020F0502020204030204" pitchFamily="34" charset="0"/>
                <a:cs typeface="Calibri" panose="020F0502020204030204" pitchFamily="34" charset="0"/>
              </a:rPr>
              <a:t> Institute on reform of Church</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Insurance costs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Children Of priests</a:t>
            </a:r>
          </a:p>
          <a:p>
            <a:pPr marL="0" indent="0">
              <a:buNone/>
            </a:pPr>
            <a:endParaRPr lang="en-IE" sz="4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18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D7C77017-FBEC-4ED2-805B-E64F1A7FC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3E59AC1F-4E9B-4C30-9AA0-E48F9287B086}"/>
              </a:ext>
            </a:extLst>
          </p:cNvPr>
          <p:cNvSpPr txBox="1">
            <a:spLocks/>
          </p:cNvSpPr>
          <p:nvPr/>
        </p:nvSpPr>
        <p:spPr>
          <a:xfrm>
            <a:off x="177959" y="1604348"/>
            <a:ext cx="3681897" cy="362902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b="1" dirty="0">
                <a:solidFill>
                  <a:schemeClr val="bg1"/>
                </a:solidFill>
                <a:ea typeface="Calibri" panose="020F0502020204030204" pitchFamily="34" charset="0"/>
                <a:cs typeface="Calibri" panose="020F0502020204030204" pitchFamily="34" charset="0"/>
              </a:rPr>
              <a:t>Leadership Meeting- Themes/Agendas</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218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163672" y="1618635"/>
            <a:ext cx="3710472" cy="3600450"/>
          </a:xfrm>
        </p:spPr>
        <p:txBody>
          <a:bodyPr anchor="b">
            <a:noAutofit/>
          </a:bodyPr>
          <a:lstStyle/>
          <a:p>
            <a:r>
              <a:rPr lang="en-IE" sz="6000" b="1" dirty="0">
                <a:solidFill>
                  <a:schemeClr val="bg1"/>
                </a:solidFill>
                <a:effectLst/>
                <a:ea typeface="Calibri" panose="020F0502020204030204" pitchFamily="34" charset="0"/>
                <a:cs typeface="Calibri" panose="020F0502020204030204" pitchFamily="34" charset="0"/>
              </a:rPr>
              <a:t>Leadership Meeting- Themes/Agendas</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buNone/>
            </a:pPr>
            <a:endParaRPr lang="en-IE" sz="4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We are Church Request- New Constitution for Church</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Women’s Diaconate </a:t>
            </a:r>
          </a:p>
          <a:p>
            <a:pPr marL="0" indent="0">
              <a:buNone/>
            </a:pPr>
            <a:endParaRPr lang="en-IE" sz="4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40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79D69868-FEB5-4D3E-8B42-752157BCE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85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258812" y="1639908"/>
            <a:ext cx="3520191" cy="3578181"/>
          </a:xfrm>
        </p:spPr>
        <p:txBody>
          <a:bodyPr anchor="b">
            <a:noAutofit/>
          </a:bodyPr>
          <a:lstStyle/>
          <a:p>
            <a:r>
              <a:rPr lang="en-IE" sz="6000" b="1" dirty="0">
                <a:solidFill>
                  <a:schemeClr val="bg1"/>
                </a:solidFill>
                <a:effectLst/>
                <a:ea typeface="Calibri" panose="020F0502020204030204" pitchFamily="34" charset="0"/>
                <a:cs typeface="Calibri" panose="020F0502020204030204" pitchFamily="34" charset="0"/>
              </a:rPr>
              <a:t>Leadership Meeting- Themes/Agendas</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USA equivalent of ACP</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Climate Change.</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Insurance costs </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Synodal Meeting Athlone</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Synodal Synthesis</a:t>
            </a:r>
          </a:p>
        </p:txBody>
      </p:sp>
      <p:pic>
        <p:nvPicPr>
          <p:cNvPr id="11" name="Picture 2" descr="Association of Catholic Priests Ireland - Home | Facebook">
            <a:extLst>
              <a:ext uri="{FF2B5EF4-FFF2-40B4-BE49-F238E27FC236}">
                <a16:creationId xmlns:a16="http://schemas.microsoft.com/office/drawing/2014/main" id="{35168352-AB1F-42A9-8C2C-CC0FD0EE3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43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247651" y="2085975"/>
            <a:ext cx="3653322" cy="1888377"/>
          </a:xfrm>
        </p:spPr>
        <p:txBody>
          <a:bodyPr anchor="b">
            <a:normAutofit/>
          </a:bodyPr>
          <a:lstStyle/>
          <a:p>
            <a:r>
              <a:rPr lang="en-IE" sz="6000" b="1" dirty="0">
                <a:solidFill>
                  <a:schemeClr val="bg1"/>
                </a:solidFill>
                <a:effectLst/>
                <a:ea typeface="Calibri" panose="020F0502020204030204" pitchFamily="34" charset="0"/>
                <a:cs typeface="Calibri" panose="020F0502020204030204" pitchFamily="34" charset="0"/>
              </a:rPr>
              <a:t>Leadership </a:t>
            </a:r>
            <a:r>
              <a:rPr lang="en-IE" sz="6000" b="1" dirty="0">
                <a:solidFill>
                  <a:schemeClr val="bg1"/>
                </a:solidFill>
                <a:ea typeface="Calibri" panose="020F0502020204030204" pitchFamily="34" charset="0"/>
                <a:cs typeface="Calibri" panose="020F0502020204030204" pitchFamily="34" charset="0"/>
              </a:rPr>
              <a:t>Service</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Listening</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Phone Calls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Accompaniment</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Representation </a:t>
            </a:r>
          </a:p>
        </p:txBody>
      </p:sp>
      <p:pic>
        <p:nvPicPr>
          <p:cNvPr id="11" name="Picture 2" descr="Association of Catholic Priests Ireland - Home | Facebook">
            <a:extLst>
              <a:ext uri="{FF2B5EF4-FFF2-40B4-BE49-F238E27FC236}">
                <a16:creationId xmlns:a16="http://schemas.microsoft.com/office/drawing/2014/main" id="{BA42C832-F3F7-4241-BDDC-B66562FA4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5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209551" y="1990725"/>
            <a:ext cx="3590924" cy="1983627"/>
          </a:xfrm>
        </p:spPr>
        <p:txBody>
          <a:bodyPr anchor="b">
            <a:normAutofit/>
          </a:bodyPr>
          <a:lstStyle/>
          <a:p>
            <a:r>
              <a:rPr lang="en-IE" sz="6000" b="1" dirty="0">
                <a:solidFill>
                  <a:schemeClr val="bg1"/>
                </a:solidFill>
                <a:effectLst/>
                <a:ea typeface="Calibri" panose="020F0502020204030204" pitchFamily="34" charset="0"/>
                <a:cs typeface="Calibri" panose="020F0502020204030204" pitchFamily="34" charset="0"/>
              </a:rPr>
              <a:t>Leadership </a:t>
            </a:r>
            <a:r>
              <a:rPr lang="en-IE" sz="6000" b="1" dirty="0">
                <a:solidFill>
                  <a:schemeClr val="bg1"/>
                </a:solidFill>
                <a:ea typeface="Calibri" panose="020F0502020204030204" pitchFamily="34" charset="0"/>
                <a:cs typeface="Calibri" panose="020F0502020204030204" pitchFamily="34" charset="0"/>
              </a:rPr>
              <a:t>Service</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Engaging with journalists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Radio Interviews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Queries from the public</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Social Media</a:t>
            </a:r>
          </a:p>
          <a:p>
            <a:pPr marL="0" indent="0">
              <a:buNone/>
            </a:pPr>
            <a:endParaRPr lang="en-IE" sz="40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06D5613E-FA03-49BB-A5BD-12059D684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92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466722" y="586855"/>
            <a:ext cx="3201366" cy="3387497"/>
          </a:xfrm>
        </p:spPr>
        <p:txBody>
          <a:bodyPr anchor="b">
            <a:normAutofit/>
          </a:bodyPr>
          <a:lstStyle/>
          <a:p>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rPr>
              <a:t>Advisory Meetings </a:t>
            </a:r>
            <a:r>
              <a:rPr lang="en-IE"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Meetings since last AGM, </a:t>
            </a:r>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rPr>
              <a:t>Nov 21</a:t>
            </a:r>
            <a:r>
              <a:rPr lang="en-IE"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r>
              <a:rPr lang="en-IE" sz="4800" b="1" dirty="0">
                <a:effectLst/>
                <a:latin typeface="Calibri" panose="020F0502020204030204" pitchFamily="34" charset="0"/>
                <a:ea typeface="Calibri" panose="020F0502020204030204" pitchFamily="34" charset="0"/>
                <a:cs typeface="Calibri" panose="020F0502020204030204" pitchFamily="34" charset="0"/>
              </a:rPr>
              <a:t>February </a:t>
            </a:r>
            <a:r>
              <a:rPr lang="en-IE" sz="4800" b="1" dirty="0">
                <a:latin typeface="Calibri" panose="020F0502020204030204" pitchFamily="34" charset="0"/>
                <a:ea typeface="Calibri" panose="020F0502020204030204" pitchFamily="34" charset="0"/>
                <a:cs typeface="Calibri" panose="020F0502020204030204" pitchFamily="34" charset="0"/>
              </a:rPr>
              <a:t>	23</a:t>
            </a:r>
            <a:r>
              <a:rPr lang="en-IE" sz="4800" b="1" baseline="30000" dirty="0">
                <a:latin typeface="Calibri" panose="020F0502020204030204" pitchFamily="34" charset="0"/>
                <a:ea typeface="Calibri" panose="020F0502020204030204" pitchFamily="34" charset="0"/>
                <a:cs typeface="Calibri" panose="020F0502020204030204" pitchFamily="34" charset="0"/>
              </a:rPr>
              <a:t>rd</a:t>
            </a:r>
            <a:r>
              <a:rPr lang="en-IE" sz="4800" b="1" dirty="0">
                <a:latin typeface="Calibri" panose="020F0502020204030204" pitchFamily="34" charset="0"/>
                <a:ea typeface="Calibri" panose="020F0502020204030204" pitchFamily="34" charset="0"/>
                <a:cs typeface="Calibri" panose="020F0502020204030204" pitchFamily="34" charset="0"/>
              </a:rPr>
              <a:t> 2022</a:t>
            </a:r>
            <a:endParaRPr lang="en-IE" sz="4800" b="1" dirty="0">
              <a:effectLst/>
              <a:latin typeface="Calibri" panose="020F0502020204030204" pitchFamily="34" charset="0"/>
              <a:ea typeface="Calibri" panose="020F0502020204030204" pitchFamily="34" charset="0"/>
              <a:cs typeface="Calibri" panose="020F0502020204030204" pitchFamily="34" charset="0"/>
            </a:endParaRPr>
          </a:p>
          <a:p>
            <a:r>
              <a:rPr lang="en-IE" sz="4800" b="1" dirty="0">
                <a:latin typeface="Calibri" panose="020F0502020204030204" pitchFamily="34" charset="0"/>
                <a:ea typeface="Calibri" panose="020F0502020204030204" pitchFamily="34" charset="0"/>
                <a:cs typeface="Calibri" panose="020F0502020204030204" pitchFamily="34" charset="0"/>
              </a:rPr>
              <a:t>September  27</a:t>
            </a:r>
            <a:r>
              <a:rPr lang="en-IE" sz="4800" b="1" baseline="30000" dirty="0">
                <a:latin typeface="Calibri" panose="020F0502020204030204" pitchFamily="34" charset="0"/>
                <a:ea typeface="Calibri" panose="020F0502020204030204" pitchFamily="34" charset="0"/>
                <a:cs typeface="Calibri" panose="020F0502020204030204" pitchFamily="34" charset="0"/>
              </a:rPr>
              <a:t>th</a:t>
            </a:r>
            <a:r>
              <a:rPr lang="en-IE" sz="4800" b="1" dirty="0">
                <a:latin typeface="Calibri" panose="020F0502020204030204" pitchFamily="34" charset="0"/>
                <a:ea typeface="Calibri" panose="020F0502020204030204" pitchFamily="34" charset="0"/>
                <a:cs typeface="Calibri" panose="020F0502020204030204" pitchFamily="34" charset="0"/>
              </a:rPr>
              <a:t> 2022</a:t>
            </a:r>
            <a:endParaRPr lang="en-IE" sz="4800" b="1" dirty="0">
              <a:effectLst/>
              <a:latin typeface="Calibri" panose="020F0502020204030204" pitchFamily="34" charset="0"/>
              <a:ea typeface="Calibri" panose="020F0502020204030204" pitchFamily="34" charset="0"/>
              <a:cs typeface="Calibri" panose="020F0502020204030204" pitchFamily="34" charset="0"/>
            </a:endParaRPr>
          </a:p>
          <a:p>
            <a:endParaRPr lang="en-IE"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18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16090CE4-3E37-40C4-88D3-35004EB5C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29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94F6B9-785A-47AD-89C1-742B02D730DC}"/>
              </a:ext>
            </a:extLst>
          </p:cNvPr>
          <p:cNvSpPr txBox="1"/>
          <p:nvPr/>
        </p:nvSpPr>
        <p:spPr>
          <a:xfrm>
            <a:off x="1881236" y="1557205"/>
            <a:ext cx="8429527" cy="4900059"/>
          </a:xfrm>
          <a:prstGeom prst="rect">
            <a:avLst/>
          </a:prstGeom>
          <a:noFill/>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Response: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Entrust them to your abiding love.</a:t>
            </a:r>
          </a:p>
          <a:p>
            <a:pPr algn="ctr">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Elderly men and women and those in nursing homes</a:t>
            </a:r>
          </a:p>
          <a:p>
            <a:pPr algn="ct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ACP members and associates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People who left without extending forgiveness</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Those who died from Covid-19-</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750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258812" y="1639908"/>
            <a:ext cx="3520191" cy="3578181"/>
          </a:xfrm>
        </p:spPr>
        <p:txBody>
          <a:bodyPr anchor="b">
            <a:noAutofit/>
          </a:bodyPr>
          <a:lstStyle/>
          <a:p>
            <a:r>
              <a:rPr lang="en-IE" sz="6000" b="1" dirty="0">
                <a:solidFill>
                  <a:schemeClr val="bg1"/>
                </a:solidFill>
                <a:ea typeface="Calibri" panose="020F0502020204030204" pitchFamily="34" charset="0"/>
                <a:cs typeface="Calibri" panose="020F0502020204030204" pitchFamily="34" charset="0"/>
              </a:rPr>
              <a:t>Advisory Group</a:t>
            </a:r>
            <a:r>
              <a:rPr lang="en-IE" sz="6000" b="1" dirty="0">
                <a:solidFill>
                  <a:schemeClr val="bg1"/>
                </a:solidFill>
                <a:effectLst/>
                <a:ea typeface="Calibri" panose="020F0502020204030204" pitchFamily="34" charset="0"/>
                <a:cs typeface="Calibri" panose="020F0502020204030204" pitchFamily="34" charset="0"/>
              </a:rPr>
              <a:t>- Themes/Agendas</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AGM Review</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ACP Survey</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Care of Priests Update</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Synodal Process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Arbitration Panel</a:t>
            </a:r>
          </a:p>
        </p:txBody>
      </p:sp>
      <p:pic>
        <p:nvPicPr>
          <p:cNvPr id="11" name="Picture 2" descr="Association of Catholic Priests Ireland - Home | Facebook">
            <a:extLst>
              <a:ext uri="{FF2B5EF4-FFF2-40B4-BE49-F238E27FC236}">
                <a16:creationId xmlns:a16="http://schemas.microsoft.com/office/drawing/2014/main" id="{35168352-AB1F-42A9-8C2C-CC0FD0EE3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74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258812" y="1639908"/>
            <a:ext cx="3520191" cy="3578181"/>
          </a:xfrm>
        </p:spPr>
        <p:txBody>
          <a:bodyPr anchor="b">
            <a:noAutofit/>
          </a:bodyPr>
          <a:lstStyle/>
          <a:p>
            <a:r>
              <a:rPr lang="en-IE" sz="6000" b="1" dirty="0">
                <a:solidFill>
                  <a:schemeClr val="bg1"/>
                </a:solidFill>
                <a:ea typeface="Calibri" panose="020F0502020204030204" pitchFamily="34" charset="0"/>
                <a:cs typeface="Calibri" panose="020F0502020204030204" pitchFamily="34" charset="0"/>
              </a:rPr>
              <a:t>Advisory Group</a:t>
            </a:r>
            <a:r>
              <a:rPr lang="en-IE" sz="6000" b="1" dirty="0">
                <a:solidFill>
                  <a:schemeClr val="bg1"/>
                </a:solidFill>
                <a:effectLst/>
                <a:ea typeface="Calibri" panose="020F0502020204030204" pitchFamily="34" charset="0"/>
                <a:cs typeface="Calibri" panose="020F0502020204030204" pitchFamily="34" charset="0"/>
              </a:rPr>
              <a:t>- Themes/Agendas</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Website</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Finances</a:t>
            </a:r>
          </a:p>
          <a:p>
            <a:pPr>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Diaconate for Women</a:t>
            </a:r>
          </a:p>
        </p:txBody>
      </p:sp>
      <p:pic>
        <p:nvPicPr>
          <p:cNvPr id="11" name="Picture 2" descr="Association of Catholic Priests Ireland - Home | Facebook">
            <a:extLst>
              <a:ext uri="{FF2B5EF4-FFF2-40B4-BE49-F238E27FC236}">
                <a16:creationId xmlns:a16="http://schemas.microsoft.com/office/drawing/2014/main" id="{35168352-AB1F-42A9-8C2C-CC0FD0EE3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5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BF465836-B98F-4CFD-9764-F3609551B7E5}"/>
              </a:ext>
            </a:extLst>
          </p:cNvPr>
          <p:cNvSpPr>
            <a:spLocks noGrp="1"/>
          </p:cNvSpPr>
          <p:nvPr>
            <p:ph type="title"/>
          </p:nvPr>
        </p:nvSpPr>
        <p:spPr>
          <a:xfrm>
            <a:off x="578888" y="2321149"/>
            <a:ext cx="2880828" cy="2233519"/>
          </a:xfrm>
        </p:spPr>
        <p:txBody>
          <a:bodyPr vert="horz" lIns="91440" tIns="45720" rIns="91440" bIns="45720" rtlCol="0" anchor="t">
            <a:noAutofit/>
          </a:bodyPr>
          <a:lstStyle/>
          <a:p>
            <a:r>
              <a:rPr lang="en-US" sz="6000" kern="1200" dirty="0">
                <a:solidFill>
                  <a:srgbClr val="FFFFFF"/>
                </a:solidFill>
                <a:ea typeface="+mj-ea"/>
                <a:cs typeface="+mj-cs"/>
              </a:rPr>
              <a:t>Irish Synod</a:t>
            </a:r>
          </a:p>
        </p:txBody>
      </p:sp>
      <p:pic>
        <p:nvPicPr>
          <p:cNvPr id="2050" name="Picture 2" descr="What is the synod on synodality? | Salt + Light Media">
            <a:extLst>
              <a:ext uri="{FF2B5EF4-FFF2-40B4-BE49-F238E27FC236}">
                <a16:creationId xmlns:a16="http://schemas.microsoft.com/office/drawing/2014/main" id="{250C7B6C-14CB-4326-B6DA-BFBB94EDA1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9629" y="467208"/>
            <a:ext cx="6731345"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Julieann Moran</a:t>
            </a:r>
          </a:p>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General Secretary for the Synodal Pathway</a:t>
            </a:r>
            <a:r>
              <a:rPr lang="en-IE" sz="6600" dirty="0">
                <a:latin typeface="Calibri" panose="020F0502020204030204" pitchFamily="34" charset="0"/>
                <a:ea typeface="Calibri" panose="020F0502020204030204" pitchFamily="34" charset="0"/>
                <a:cs typeface="Calibri" panose="020F0502020204030204" pitchFamily="34" charset="0"/>
              </a:rPr>
              <a:t>. </a:t>
            </a:r>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8" y="2228249"/>
            <a:ext cx="3201366" cy="24217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IRISH SYNOD</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29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Frascati, Italy</a:t>
            </a:r>
          </a:p>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September 22</a:t>
            </a:r>
            <a:r>
              <a:rPr lang="en-IE" sz="6600" b="1" baseline="30000" dirty="0">
                <a:latin typeface="Calibri" panose="020F0502020204030204" pitchFamily="34" charset="0"/>
                <a:ea typeface="Calibri" panose="020F0502020204030204" pitchFamily="34" charset="0"/>
                <a:cs typeface="Calibri" panose="020F0502020204030204" pitchFamily="34" charset="0"/>
              </a:rPr>
              <a:t>nd</a:t>
            </a:r>
            <a:r>
              <a:rPr lang="en-IE" sz="6600" b="1" dirty="0">
                <a:latin typeface="Calibri" panose="020F0502020204030204" pitchFamily="34" charset="0"/>
                <a:ea typeface="Calibri" panose="020F0502020204030204" pitchFamily="34" charset="0"/>
                <a:cs typeface="Calibri" panose="020F0502020204030204" pitchFamily="34" charset="0"/>
              </a:rPr>
              <a:t>- October 2</a:t>
            </a:r>
            <a:r>
              <a:rPr lang="en-IE" sz="6600" b="1" baseline="30000" dirty="0">
                <a:latin typeface="Calibri" panose="020F0502020204030204" pitchFamily="34" charset="0"/>
                <a:ea typeface="Calibri" panose="020F0502020204030204" pitchFamily="34" charset="0"/>
                <a:cs typeface="Calibri" panose="020F0502020204030204" pitchFamily="34" charset="0"/>
              </a:rPr>
              <a:t>nd</a:t>
            </a:r>
            <a:r>
              <a:rPr lang="en-IE" sz="6600" dirty="0">
                <a:latin typeface="Calibri" panose="020F0502020204030204" pitchFamily="34" charset="0"/>
                <a:ea typeface="Calibri" panose="020F0502020204030204" pitchFamily="34" charset="0"/>
                <a:cs typeface="Calibri" panose="020F0502020204030204" pitchFamily="34" charset="0"/>
              </a:rPr>
              <a:t>.  </a:t>
            </a:r>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8" y="2255520"/>
            <a:ext cx="3795658" cy="23945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UNIVERSAL SYNOD</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235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Synodal Leadership Team.</a:t>
            </a:r>
          </a:p>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Advisory Committee.</a:t>
            </a:r>
          </a:p>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20 Experts.  </a:t>
            </a:r>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7" y="2342606"/>
            <a:ext cx="3662079" cy="23074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UNIVERSAL SYNOD</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243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Listening</a:t>
            </a:r>
          </a:p>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Prayer</a:t>
            </a:r>
          </a:p>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Discernment </a:t>
            </a:r>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8" y="2342606"/>
            <a:ext cx="3662078" cy="23074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UNIVERSAL SYNOD</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67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lnSpcReduction="10000"/>
          </a:bodyPr>
          <a:lstStyle/>
          <a:p>
            <a:pPr>
              <a:buFont typeface="Wingdings" panose="05000000000000000000" pitchFamily="2" charset="2"/>
              <a:buChar char="q"/>
            </a:pPr>
            <a:r>
              <a:rPr lang="en-IE" sz="6600" b="1" dirty="0" err="1">
                <a:latin typeface="Calibri" panose="020F0502020204030204" pitchFamily="34" charset="0"/>
                <a:ea typeface="Calibri" panose="020F0502020204030204" pitchFamily="34" charset="0"/>
                <a:cs typeface="Calibri" panose="020F0502020204030204" pitchFamily="34" charset="0"/>
              </a:rPr>
              <a:t>Instrumentum</a:t>
            </a:r>
            <a:r>
              <a:rPr lang="en-IE" sz="6600" b="1" dirty="0">
                <a:latin typeface="Calibri" panose="020F0502020204030204" pitchFamily="34" charset="0"/>
                <a:ea typeface="Calibri" panose="020F0502020204030204" pitchFamily="34" charset="0"/>
                <a:cs typeface="Calibri" panose="020F0502020204030204" pitchFamily="34" charset="0"/>
              </a:rPr>
              <a:t> </a:t>
            </a:r>
            <a:r>
              <a:rPr lang="en-IE" sz="6600" b="1" dirty="0" err="1">
                <a:latin typeface="Calibri" panose="020F0502020204030204" pitchFamily="34" charset="0"/>
                <a:ea typeface="Calibri" panose="020F0502020204030204" pitchFamily="34" charset="0"/>
                <a:cs typeface="Calibri" panose="020F0502020204030204" pitchFamily="34" charset="0"/>
              </a:rPr>
              <a:t>Laboris</a:t>
            </a:r>
            <a:r>
              <a:rPr lang="en-IE" sz="6600" b="1"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Invitation to engage with ‘Working Document’. </a:t>
            </a:r>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8" y="2342606"/>
            <a:ext cx="3662078" cy="23074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UNIVERSAL SYNOD</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400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8" y="2342606"/>
            <a:ext cx="3662078" cy="23074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Julieann Moran</a:t>
            </a:r>
            <a:endParaRPr lang="en-GB" sz="6000" dirty="0">
              <a:solidFill>
                <a:schemeClr val="bg1"/>
              </a:solidFill>
              <a:ea typeface="Calibri" panose="020F0502020204030204" pitchFamily="34" charset="0"/>
              <a:cs typeface="Times New Roman" panose="02020603050405020304" pitchFamily="18" charset="0"/>
            </a:endParaRPr>
          </a:p>
        </p:txBody>
      </p:sp>
      <p:pic>
        <p:nvPicPr>
          <p:cNvPr id="1026" name="Picture 2" descr="Julieann Moran appointed as new General Secretary of the Synodal Pathway –  Catholic News">
            <a:extLst>
              <a:ext uri="{FF2B5EF4-FFF2-40B4-BE49-F238E27FC236}">
                <a16:creationId xmlns:a16="http://schemas.microsoft.com/office/drawing/2014/main" id="{51AD3AC7-7024-AD5E-B752-A8364E7C7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60588"/>
            <a:ext cx="4546418" cy="45464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39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6600" b="1" dirty="0">
                <a:latin typeface="Calibri" panose="020F0502020204030204" pitchFamily="34" charset="0"/>
                <a:ea typeface="Calibri" panose="020F0502020204030204" pitchFamily="34" charset="0"/>
                <a:cs typeface="Calibri" panose="020F0502020204030204" pitchFamily="34" charset="0"/>
              </a:rPr>
              <a:t>DISCERNMENT </a:t>
            </a:r>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8" y="2228249"/>
            <a:ext cx="3201366" cy="242177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 SYNODAL</a:t>
            </a:r>
          </a:p>
          <a:p>
            <a:r>
              <a:rPr lang="en-IE" sz="6000" dirty="0">
                <a:solidFill>
                  <a:schemeClr val="bg1"/>
                </a:solidFill>
                <a:ea typeface="Calibri" panose="020F0502020204030204" pitchFamily="34" charset="0"/>
                <a:cs typeface="Calibri" panose="020F0502020204030204" pitchFamily="34" charset="0"/>
              </a:rPr>
              <a:t>PATHWAY</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86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94F6B9-785A-47AD-89C1-742B02D730DC}"/>
              </a:ext>
            </a:extLst>
          </p:cNvPr>
          <p:cNvSpPr txBox="1"/>
          <p:nvPr/>
        </p:nvSpPr>
        <p:spPr>
          <a:xfrm>
            <a:off x="1881236" y="1557205"/>
            <a:ext cx="8429527" cy="3743589"/>
          </a:xfrm>
          <a:prstGeom prst="rect">
            <a:avLst/>
          </a:prstGeom>
          <a:noFill/>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Response: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Entrust them to your abiding love.</a:t>
            </a:r>
          </a:p>
          <a:p>
            <a:pPr algn="ctr">
              <a:lnSpc>
                <a:spcPct val="107000"/>
              </a:lnSpc>
              <a:spcAft>
                <a:spcPts val="800"/>
              </a:spcAf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Men and women who died at work</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Traffic accident fatalities and homicide victims</a:t>
            </a:r>
          </a:p>
          <a:p>
            <a:pPr algn="ct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Parents who left their young children-</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54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q"/>
            </a:pPr>
            <a:r>
              <a:rPr lang="en-IE" sz="6600" dirty="0">
                <a:latin typeface="Calibri" panose="020F0502020204030204" pitchFamily="34" charset="0"/>
                <a:ea typeface="Calibri" panose="020F0502020204030204" pitchFamily="34" charset="0"/>
                <a:cs typeface="Calibri" panose="020F0502020204030204" pitchFamily="34" charset="0"/>
              </a:rPr>
              <a:t>OPEN FORUM. </a:t>
            </a:r>
          </a:p>
        </p:txBody>
      </p:sp>
      <p:pic>
        <p:nvPicPr>
          <p:cNvPr id="11" name="Picture 2" descr="Association of Catholic Priests Ireland - Home | Facebook">
            <a:extLst>
              <a:ext uri="{FF2B5EF4-FFF2-40B4-BE49-F238E27FC236}">
                <a16:creationId xmlns:a16="http://schemas.microsoft.com/office/drawing/2014/main" id="{60C497E4-DAC8-4AEE-A61B-E1755E15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9E6C893B-F65E-438D-AB96-691C1A3304D7}"/>
              </a:ext>
            </a:extLst>
          </p:cNvPr>
          <p:cNvSpPr txBox="1">
            <a:spLocks/>
          </p:cNvSpPr>
          <p:nvPr/>
        </p:nvSpPr>
        <p:spPr>
          <a:xfrm>
            <a:off x="375748" y="2228249"/>
            <a:ext cx="3201366" cy="242177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dirty="0">
                <a:solidFill>
                  <a:schemeClr val="bg1"/>
                </a:solidFill>
                <a:ea typeface="Calibri" panose="020F0502020204030204" pitchFamily="34" charset="0"/>
                <a:cs typeface="Calibri" panose="020F0502020204030204" pitchFamily="34" charset="0"/>
              </a:rPr>
              <a:t> SYNODAL</a:t>
            </a:r>
          </a:p>
          <a:p>
            <a:r>
              <a:rPr lang="en-IE" sz="6000" dirty="0">
                <a:solidFill>
                  <a:schemeClr val="bg1"/>
                </a:solidFill>
                <a:ea typeface="Calibri" panose="020F0502020204030204" pitchFamily="34" charset="0"/>
                <a:cs typeface="Calibri" panose="020F0502020204030204" pitchFamily="34" charset="0"/>
              </a:rPr>
              <a:t>PATHWAY</a:t>
            </a:r>
            <a:endParaRPr lang="en-GB" sz="60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5328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28AA78-16BA-4883-829D-DFDF0C3A885E}"/>
              </a:ext>
            </a:extLst>
          </p:cNvPr>
          <p:cNvSpPr>
            <a:spLocks noGrp="1"/>
          </p:cNvSpPr>
          <p:nvPr>
            <p:ph type="title"/>
          </p:nvPr>
        </p:nvSpPr>
        <p:spPr>
          <a:xfrm>
            <a:off x="418225" y="2513385"/>
            <a:ext cx="3482748" cy="1831227"/>
          </a:xfrm>
        </p:spPr>
        <p:txBody>
          <a:bodyPr anchor="b">
            <a:normAutofit fontScale="90000"/>
          </a:bodyPr>
          <a:lstStyle/>
          <a:p>
            <a:pPr algn="r"/>
            <a:r>
              <a:rPr lang="en-GB" sz="6000" dirty="0">
                <a:solidFill>
                  <a:schemeClr val="bg1"/>
                </a:solidFill>
                <a:effectLst/>
                <a:ea typeface="Calibri" panose="020F0502020204030204" pitchFamily="34" charset="0"/>
                <a:cs typeface="Times New Roman" panose="02020603050405020304" pitchFamily="18" charset="0"/>
              </a:rPr>
              <a:t>Priests in Crisis </a:t>
            </a:r>
            <a:r>
              <a:rPr lang="de-DE" sz="6000" dirty="0">
                <a:solidFill>
                  <a:srgbClr val="FFFFFF"/>
                </a:solidFill>
              </a:rPr>
              <a:t>(1-11)</a:t>
            </a:r>
            <a:endParaRPr lang="en-GB" sz="6000" dirty="0">
              <a:solidFill>
                <a:srgbClr val="FFFFFF"/>
              </a:solidFill>
            </a:endParaRPr>
          </a:p>
        </p:txBody>
      </p:sp>
      <p:sp>
        <p:nvSpPr>
          <p:cNvPr id="3" name="Inhaltsplatzhalter 2">
            <a:extLst>
              <a:ext uri="{FF2B5EF4-FFF2-40B4-BE49-F238E27FC236}">
                <a16:creationId xmlns:a16="http://schemas.microsoft.com/office/drawing/2014/main" id="{9DC71C12-A699-4871-805E-E14D04590B1F}"/>
              </a:ext>
            </a:extLst>
          </p:cNvPr>
          <p:cNvSpPr>
            <a:spLocks noGrp="1"/>
          </p:cNvSpPr>
          <p:nvPr>
            <p:ph idx="1"/>
          </p:nvPr>
        </p:nvSpPr>
        <p:spPr>
          <a:xfrm>
            <a:off x="4810259" y="649480"/>
            <a:ext cx="6555347" cy="5546047"/>
          </a:xfrm>
        </p:spPr>
        <p:txBody>
          <a:bodyPr anchor="ctr">
            <a:normAutofit/>
          </a:bodyPr>
          <a:lstStyle/>
          <a:p>
            <a:pPr marL="0" indent="0">
              <a:buNone/>
            </a:pPr>
            <a:r>
              <a:rPr lang="en-GB" sz="4800" b="1" dirty="0">
                <a:ea typeface="Calibri" panose="020F0502020204030204" pitchFamily="34" charset="0"/>
                <a:cs typeface="Times New Roman" panose="02020603050405020304" pitchFamily="18" charset="0"/>
              </a:rPr>
              <a:t>AGM 2021 listed 11 examples of distressful situations facing priests. </a:t>
            </a:r>
            <a:endParaRPr lang="en-GB" sz="4800" b="1" dirty="0">
              <a:effectLst/>
              <a:ea typeface="Calibri" panose="020F0502020204030204" pitchFamily="34" charset="0"/>
              <a:cs typeface="Times New Roman" panose="02020603050405020304" pitchFamily="18" charset="0"/>
            </a:endParaRPr>
          </a:p>
        </p:txBody>
      </p:sp>
      <p:pic>
        <p:nvPicPr>
          <p:cNvPr id="15" name="Picture 2" descr="Association of Catholic Priests Ireland - Home | Facebook">
            <a:extLst>
              <a:ext uri="{FF2B5EF4-FFF2-40B4-BE49-F238E27FC236}">
                <a16:creationId xmlns:a16="http://schemas.microsoft.com/office/drawing/2014/main" id="{CE6B3903-1DE0-4E24-8F46-FCB2823EE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28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466722" y="586855"/>
            <a:ext cx="3201366" cy="3387497"/>
          </a:xfrm>
        </p:spPr>
        <p:txBody>
          <a:bodyPr anchor="b">
            <a:normAutofit/>
          </a:bodyPr>
          <a:lstStyle/>
          <a:p>
            <a:r>
              <a:rPr lang="en-GB" sz="6000" dirty="0">
                <a:solidFill>
                  <a:schemeClr val="bg1"/>
                </a:solidFill>
                <a:ea typeface="Calibri" panose="020F0502020204030204" pitchFamily="34" charset="0"/>
                <a:cs typeface="Times New Roman" panose="02020603050405020304" pitchFamily="18" charset="0"/>
              </a:rPr>
              <a:t>CARE OF PRIESTS</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buNone/>
            </a:pPr>
            <a:r>
              <a:rPr lang="en-IE" sz="5400" dirty="0">
                <a:latin typeface="Calibri" panose="020F0502020204030204" pitchFamily="34" charset="0"/>
                <a:ea typeface="Calibri" panose="020F0502020204030204" pitchFamily="34" charset="0"/>
                <a:cs typeface="Calibri" panose="020F0502020204030204" pitchFamily="34" charset="0"/>
              </a:rPr>
              <a:t>“</a:t>
            </a:r>
            <a:r>
              <a:rPr lang="en-IE" sz="5400" b="1" dirty="0">
                <a:latin typeface="Calibri" panose="020F0502020204030204" pitchFamily="34" charset="0"/>
                <a:ea typeface="Calibri" panose="020F0502020204030204" pitchFamily="34" charset="0"/>
                <a:cs typeface="Calibri" panose="020F0502020204030204" pitchFamily="34" charset="0"/>
              </a:rPr>
              <a:t>How things are done around here”.</a:t>
            </a:r>
          </a:p>
          <a:p>
            <a:pPr marL="0" indent="0">
              <a:buNone/>
            </a:pPr>
            <a:endParaRPr lang="en-IE" sz="54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E" sz="5400" b="1" dirty="0" err="1">
                <a:latin typeface="Calibri" panose="020F0502020204030204" pitchFamily="34" charset="0"/>
                <a:ea typeface="Calibri" panose="020F0502020204030204" pitchFamily="34" charset="0"/>
                <a:cs typeface="Calibri" panose="020F0502020204030204" pitchFamily="34" charset="0"/>
              </a:rPr>
              <a:t>Ouchi</a:t>
            </a:r>
            <a:r>
              <a:rPr lang="en-IE" sz="5400" b="1" dirty="0">
                <a:latin typeface="Calibri" panose="020F0502020204030204" pitchFamily="34" charset="0"/>
                <a:ea typeface="Calibri" panose="020F0502020204030204" pitchFamily="34" charset="0"/>
                <a:cs typeface="Calibri" panose="020F0502020204030204" pitchFamily="34" charset="0"/>
              </a:rPr>
              <a:t> and Johnson (1987). </a:t>
            </a:r>
          </a:p>
        </p:txBody>
      </p:sp>
      <p:pic>
        <p:nvPicPr>
          <p:cNvPr id="11" name="Picture 2" descr="Association of Catholic Priests Ireland - Home | Facebook">
            <a:extLst>
              <a:ext uri="{FF2B5EF4-FFF2-40B4-BE49-F238E27FC236}">
                <a16:creationId xmlns:a16="http://schemas.microsoft.com/office/drawing/2014/main" id="{9C905376-2A4C-4EB5-A5D8-E65E20999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10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184196D-E270-472D-9036-8869277C1234}"/>
              </a:ext>
            </a:extLst>
          </p:cNvPr>
          <p:cNvSpPr>
            <a:spLocks noGrp="1"/>
          </p:cNvSpPr>
          <p:nvPr>
            <p:ph type="title"/>
          </p:nvPr>
        </p:nvSpPr>
        <p:spPr>
          <a:xfrm>
            <a:off x="1383564" y="348865"/>
            <a:ext cx="9718111" cy="1576446"/>
          </a:xfrm>
        </p:spPr>
        <p:txBody>
          <a:bodyPr anchor="ctr">
            <a:normAutofit/>
          </a:bodyPr>
          <a:lstStyle/>
          <a:p>
            <a:r>
              <a:rPr lang="en-IE" sz="6000" b="1" dirty="0">
                <a:solidFill>
                  <a:srgbClr val="FFFFFF"/>
                </a:solidFill>
                <a:ea typeface="Calibri" panose="020F0502020204030204" pitchFamily="34" charset="0"/>
                <a:cs typeface="Calibri" panose="020F0502020204030204" pitchFamily="34" charset="0"/>
              </a:rPr>
              <a:t>Letters </a:t>
            </a:r>
            <a:r>
              <a:rPr lang="en-IE" sz="6000" b="1" dirty="0">
                <a:solidFill>
                  <a:srgbClr val="FFFFFF"/>
                </a:solidFill>
                <a:effectLst/>
                <a:ea typeface="Calibri" panose="020F0502020204030204" pitchFamily="34" charset="0"/>
                <a:cs typeface="Calibri" panose="020F0502020204030204" pitchFamily="34" charset="0"/>
              </a:rPr>
              <a:t>2022</a:t>
            </a:r>
            <a:endParaRPr lang="en-GB" sz="6000" dirty="0">
              <a:solidFill>
                <a:srgbClr val="FFFFFF"/>
              </a:solidFill>
            </a:endParaRPr>
          </a:p>
        </p:txBody>
      </p:sp>
      <p:graphicFrame>
        <p:nvGraphicFramePr>
          <p:cNvPr id="23" name="Inhaltsplatzhalter 2">
            <a:extLst>
              <a:ext uri="{FF2B5EF4-FFF2-40B4-BE49-F238E27FC236}">
                <a16:creationId xmlns:a16="http://schemas.microsoft.com/office/drawing/2014/main" id="{818E8B2E-31E0-4B07-A396-B5D8133F0B04}"/>
              </a:ext>
            </a:extLst>
          </p:cNvPr>
          <p:cNvGraphicFramePr/>
          <p:nvPr>
            <p:extLst>
              <p:ext uri="{D42A27DB-BD31-4B8C-83A1-F6EECF244321}">
                <p14:modId xmlns:p14="http://schemas.microsoft.com/office/powerpoint/2010/main" val="264558695"/>
              </p:ext>
            </p:extLst>
          </p:nvPr>
        </p:nvGraphicFramePr>
        <p:xfrm>
          <a:off x="495300" y="3158634"/>
          <a:ext cx="10944225" cy="402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 descr="Association of Catholic Priests Ireland - Home | Facebook">
            <a:extLst>
              <a:ext uri="{FF2B5EF4-FFF2-40B4-BE49-F238E27FC236}">
                <a16:creationId xmlns:a16="http://schemas.microsoft.com/office/drawing/2014/main" id="{B1305CB1-BFF0-479A-A682-E332A54F8C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5562" y="0"/>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862C5E-06D4-867F-57CA-B6FFEF5BAE81}"/>
              </a:ext>
            </a:extLst>
          </p:cNvPr>
          <p:cNvSpPr txBox="1"/>
          <p:nvPr/>
        </p:nvSpPr>
        <p:spPr>
          <a:xfrm>
            <a:off x="4838700" y="3928599"/>
            <a:ext cx="1622047" cy="584775"/>
          </a:xfrm>
          <a:prstGeom prst="rect">
            <a:avLst/>
          </a:prstGeom>
          <a:noFill/>
        </p:spPr>
        <p:txBody>
          <a:bodyPr wrap="none" rtlCol="0">
            <a:spAutoFit/>
          </a:bodyPr>
          <a:lstStyle/>
          <a:p>
            <a:r>
              <a:rPr lang="en-US" sz="1400" dirty="0"/>
              <a:t>Reply from Bishops </a:t>
            </a:r>
          </a:p>
          <a:p>
            <a:endParaRPr lang="en-GB" dirty="0"/>
          </a:p>
        </p:txBody>
      </p:sp>
      <p:sp>
        <p:nvSpPr>
          <p:cNvPr id="7" name="Oval 6">
            <a:extLst>
              <a:ext uri="{FF2B5EF4-FFF2-40B4-BE49-F238E27FC236}">
                <a16:creationId xmlns:a16="http://schemas.microsoft.com/office/drawing/2014/main" id="{1D8EFDEE-E4E8-512B-4E02-22E9A7CD8FED}"/>
              </a:ext>
            </a:extLst>
          </p:cNvPr>
          <p:cNvSpPr/>
          <p:nvPr/>
        </p:nvSpPr>
        <p:spPr>
          <a:xfrm>
            <a:off x="4600968" y="5135163"/>
            <a:ext cx="75413" cy="75413"/>
          </a:xfrm>
          <a:prstGeom prst="ellipse">
            <a:avLst/>
          </a:prstGeom>
          <a:solidFill>
            <a:schemeClr val="accent2">
              <a:lumMod val="60000"/>
              <a:lumOff val="4000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spTree>
    <p:extLst>
      <p:ext uri="{BB962C8B-B14F-4D97-AF65-F5344CB8AC3E}">
        <p14:creationId xmlns:p14="http://schemas.microsoft.com/office/powerpoint/2010/main" val="2329128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418224" y="914224"/>
            <a:ext cx="3619601" cy="4289945"/>
          </a:xfrm>
        </p:spPr>
        <p:txBody>
          <a:bodyPr anchor="b">
            <a:noAutofit/>
          </a:bodyPr>
          <a:lstStyle/>
          <a:p>
            <a:r>
              <a:rPr lang="en-GB" sz="6000" dirty="0">
                <a:solidFill>
                  <a:schemeClr val="bg1"/>
                </a:solidFill>
                <a:ea typeface="Calibri" panose="020F0502020204030204" pitchFamily="34" charset="0"/>
                <a:cs typeface="Times New Roman" panose="02020603050405020304" pitchFamily="18" charset="0"/>
              </a:rPr>
              <a:t>Arbitration Panel</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lgn="just">
              <a:buFont typeface="Wingdings" panose="05000000000000000000" pitchFamily="2" charset="2"/>
              <a:buChar char="q"/>
            </a:pPr>
            <a:r>
              <a:rPr lang="en-IE" sz="4000" dirty="0">
                <a:latin typeface="Calibri" panose="020F0502020204030204" pitchFamily="34" charset="0"/>
                <a:ea typeface="Calibri" panose="020F0502020204030204" pitchFamily="34" charset="0"/>
                <a:cs typeface="Calibri" panose="020F0502020204030204" pitchFamily="34" charset="0"/>
              </a:rPr>
              <a:t> </a:t>
            </a:r>
            <a:r>
              <a:rPr lang="en-IE" sz="5400" dirty="0">
                <a:latin typeface="Calibri" panose="020F0502020204030204" pitchFamily="34" charset="0"/>
                <a:ea typeface="Calibri" panose="020F0502020204030204" pitchFamily="34" charset="0"/>
                <a:cs typeface="Calibri" panose="020F0502020204030204" pitchFamily="34" charset="0"/>
              </a:rPr>
              <a:t>‘</a:t>
            </a:r>
            <a:r>
              <a:rPr lang="en-IE" sz="5400" b="1" dirty="0">
                <a:latin typeface="Calibri" panose="020F0502020204030204" pitchFamily="34" charset="0"/>
                <a:ea typeface="Calibri" panose="020F0502020204030204" pitchFamily="34" charset="0"/>
                <a:cs typeface="Calibri" panose="020F0502020204030204" pitchFamily="34" charset="0"/>
              </a:rPr>
              <a:t>Synodal Approach’</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746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418224" y="914224"/>
            <a:ext cx="3619601" cy="4289945"/>
          </a:xfrm>
        </p:spPr>
        <p:txBody>
          <a:bodyPr anchor="b">
            <a:noAutofit/>
          </a:bodyPr>
          <a:lstStyle/>
          <a:p>
            <a:r>
              <a:rPr lang="en-GB" sz="6000" dirty="0">
                <a:solidFill>
                  <a:schemeClr val="bg1"/>
                </a:solidFill>
                <a:ea typeface="Calibri" panose="020F0502020204030204" pitchFamily="34" charset="0"/>
                <a:cs typeface="Times New Roman" panose="02020603050405020304" pitchFamily="18" charset="0"/>
              </a:rPr>
              <a:t>Arbitration Panel</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lgn="just">
              <a:buFont typeface="Wingdings" panose="05000000000000000000" pitchFamily="2" charset="2"/>
              <a:buChar char="q"/>
            </a:pPr>
            <a:r>
              <a:rPr lang="en-IE" sz="4000" dirty="0">
                <a:latin typeface="Calibri" panose="020F0502020204030204" pitchFamily="34" charset="0"/>
                <a:ea typeface="Calibri" panose="020F0502020204030204" pitchFamily="34" charset="0"/>
                <a:cs typeface="Calibri" panose="020F0502020204030204" pitchFamily="34" charset="0"/>
              </a:rPr>
              <a:t> </a:t>
            </a:r>
            <a:r>
              <a:rPr lang="en-IE" sz="4000" b="1" dirty="0">
                <a:latin typeface="Calibri" panose="020F0502020204030204" pitchFamily="34" charset="0"/>
                <a:ea typeface="Calibri" panose="020F0502020204030204" pitchFamily="34" charset="0"/>
                <a:cs typeface="Calibri" panose="020F0502020204030204" pitchFamily="34" charset="0"/>
              </a:rPr>
              <a:t>Mediator</a:t>
            </a:r>
          </a:p>
          <a:p>
            <a:pPr algn="just">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Representative of Bishop</a:t>
            </a:r>
          </a:p>
          <a:p>
            <a:pPr algn="just">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Representative of Priest</a:t>
            </a:r>
          </a:p>
          <a:p>
            <a:pPr algn="just">
              <a:buFont typeface="Wingdings" panose="05000000000000000000" pitchFamily="2" charset="2"/>
              <a:buChar char="q"/>
            </a:pPr>
            <a:r>
              <a:rPr lang="en-IE" sz="4000" b="1" dirty="0">
                <a:latin typeface="Calibri" panose="020F0502020204030204" pitchFamily="34" charset="0"/>
                <a:ea typeface="Calibri" panose="020F0502020204030204" pitchFamily="34" charset="0"/>
                <a:cs typeface="Calibri" panose="020F0502020204030204" pitchFamily="34" charset="0"/>
              </a:rPr>
              <a:t>Panel of Experts</a:t>
            </a:r>
          </a:p>
          <a:p>
            <a:pPr algn="just">
              <a:buFont typeface="Courier New" panose="02070309020205020404" pitchFamily="49" charset="0"/>
              <a:buChar char="o"/>
            </a:pPr>
            <a:r>
              <a:rPr lang="en-IE" sz="4000" b="1" dirty="0">
                <a:latin typeface="Calibri" panose="020F0502020204030204" pitchFamily="34" charset="0"/>
                <a:ea typeface="Calibri" panose="020F0502020204030204" pitchFamily="34" charset="0"/>
                <a:cs typeface="Calibri" panose="020F0502020204030204" pitchFamily="34" charset="0"/>
              </a:rPr>
              <a:t>Canon Lawyer</a:t>
            </a:r>
          </a:p>
          <a:p>
            <a:pPr algn="just">
              <a:buFont typeface="Courier New" panose="02070309020205020404" pitchFamily="49" charset="0"/>
              <a:buChar char="o"/>
            </a:pPr>
            <a:r>
              <a:rPr lang="en-IE" sz="4000" b="1" dirty="0">
                <a:latin typeface="Calibri" panose="020F0502020204030204" pitchFamily="34" charset="0"/>
                <a:ea typeface="Calibri" panose="020F0502020204030204" pitchFamily="34" charset="0"/>
                <a:cs typeface="Calibri" panose="020F0502020204030204" pitchFamily="34" charset="0"/>
              </a:rPr>
              <a:t>Therapist</a:t>
            </a:r>
          </a:p>
          <a:p>
            <a:pPr algn="just">
              <a:buFont typeface="Courier New" panose="02070309020205020404" pitchFamily="49" charset="0"/>
              <a:buChar char="o"/>
            </a:pPr>
            <a:r>
              <a:rPr lang="en-IE" sz="4000" b="1" dirty="0">
                <a:latin typeface="Calibri" panose="020F0502020204030204" pitchFamily="34" charset="0"/>
                <a:ea typeface="Calibri" panose="020F0502020204030204" pitchFamily="34" charset="0"/>
                <a:cs typeface="Calibri" panose="020F0502020204030204" pitchFamily="34" charset="0"/>
              </a:rPr>
              <a:t>Female presence</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47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418224" y="914224"/>
            <a:ext cx="3619601" cy="4289945"/>
          </a:xfrm>
        </p:spPr>
        <p:txBody>
          <a:bodyPr anchor="b">
            <a:noAutofit/>
          </a:bodyPr>
          <a:lstStyle/>
          <a:p>
            <a:r>
              <a:rPr lang="en-GB" sz="6000" dirty="0">
                <a:solidFill>
                  <a:schemeClr val="bg1"/>
                </a:solidFill>
                <a:ea typeface="Calibri" panose="020F0502020204030204" pitchFamily="34" charset="0"/>
                <a:cs typeface="Times New Roman" panose="02020603050405020304" pitchFamily="18" charset="0"/>
              </a:rPr>
              <a:t>Arbitration Panel</a:t>
            </a:r>
            <a:endParaRPr lang="en-GB" sz="6000" dirty="0">
              <a:solidFill>
                <a:schemeClr val="bg1"/>
              </a:solidFill>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algn="ctr"/>
            <a:r>
              <a:rPr lang="en-IE" sz="4000" b="1" dirty="0">
                <a:latin typeface="Calibri" panose="020F0502020204030204" pitchFamily="34" charset="0"/>
                <a:ea typeface="Calibri" panose="020F0502020204030204" pitchFamily="34" charset="0"/>
                <a:cs typeface="Calibri" panose="020F0502020204030204" pitchFamily="34" charset="0"/>
              </a:rPr>
              <a:t> ACP shared examples with the Bishops Conference of current cases that could be resolved under an Arbitration Mechanism. </a:t>
            </a: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80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5758744" y="1440932"/>
            <a:ext cx="4790848" cy="2129583"/>
          </a:xfrm>
        </p:spPr>
        <p:txBody>
          <a:bodyPr anchor="ctr">
            <a:normAutofit/>
          </a:bodyPr>
          <a:lstStyle/>
          <a:p>
            <a:pPr marL="0" indent="0" algn="just">
              <a:buNone/>
            </a:pPr>
            <a:r>
              <a:rPr lang="de-DE" sz="6600" b="1" u="sng" dirty="0">
                <a:latin typeface="Calibri" panose="020F0502020204030204" pitchFamily="34" charset="0"/>
                <a:ea typeface="Calibri" panose="020F0502020204030204" pitchFamily="34" charset="0"/>
                <a:cs typeface="Calibri" panose="020F0502020204030204" pitchFamily="34" charset="0"/>
              </a:rPr>
              <a:t>ACP SURVEY</a:t>
            </a:r>
            <a:endParaRPr lang="en-IE" sz="6600" b="1" u="sng"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51B55C40-9E42-8867-F59E-651733ABE47A}"/>
              </a:ext>
            </a:extLst>
          </p:cNvPr>
          <p:cNvPicPr>
            <a:picLocks noChangeAspect="1"/>
          </p:cNvPicPr>
          <p:nvPr/>
        </p:nvPicPr>
        <p:blipFill>
          <a:blip r:embed="rId3">
            <a:lum bright="70000" contrast="-70000"/>
          </a:blip>
          <a:stretch>
            <a:fillRect/>
          </a:stretch>
        </p:blipFill>
        <p:spPr>
          <a:xfrm>
            <a:off x="514463" y="2095348"/>
            <a:ext cx="3008889" cy="3008889"/>
          </a:xfrm>
          <a:prstGeom prst="rect">
            <a:avLst/>
          </a:prstGeom>
          <a:ln>
            <a:noFill/>
          </a:ln>
        </p:spPr>
      </p:pic>
      <p:pic>
        <p:nvPicPr>
          <p:cNvPr id="5" name="Inhaltsplatzhalter 14">
            <a:extLst>
              <a:ext uri="{FF2B5EF4-FFF2-40B4-BE49-F238E27FC236}">
                <a16:creationId xmlns:a16="http://schemas.microsoft.com/office/drawing/2014/main" id="{4C2EBFA2-FA43-DBED-4F0D-C1EA7E7C0456}"/>
              </a:ext>
            </a:extLst>
          </p:cNvPr>
          <p:cNvPicPr>
            <a:picLocks noChangeAspect="1"/>
          </p:cNvPicPr>
          <p:nvPr/>
        </p:nvPicPr>
        <p:blipFill>
          <a:blip r:embed="rId4"/>
          <a:stretch>
            <a:fillRect/>
          </a:stretch>
        </p:blipFill>
        <p:spPr>
          <a:xfrm>
            <a:off x="6768544" y="3515413"/>
            <a:ext cx="2771248" cy="2771248"/>
          </a:xfrm>
          <a:prstGeom prst="rect">
            <a:avLst/>
          </a:prstGeom>
        </p:spPr>
      </p:pic>
    </p:spTree>
    <p:extLst>
      <p:ext uri="{BB962C8B-B14F-4D97-AF65-F5344CB8AC3E}">
        <p14:creationId xmlns:p14="http://schemas.microsoft.com/office/powerpoint/2010/main" val="2428180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273652" y="790982"/>
            <a:ext cx="3609654" cy="2243255"/>
          </a:xfrm>
        </p:spPr>
        <p:txBody>
          <a:bodyPr anchor="b">
            <a:noAutofit/>
          </a:bodyPr>
          <a:lstStyle/>
          <a:p>
            <a:r>
              <a:rPr lang="en-GB" sz="6000" dirty="0">
                <a:solidFill>
                  <a:schemeClr val="bg1"/>
                </a:solidFill>
                <a:effectLst/>
                <a:ea typeface="Calibri" panose="020F0502020204030204" pitchFamily="34" charset="0"/>
                <a:cs typeface="Times New Roman" panose="02020603050405020304" pitchFamily="18" charset="0"/>
              </a:rPr>
              <a:t>Please Note!</a:t>
            </a: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fontScale="92500" lnSpcReduction="10000"/>
          </a:bodyPr>
          <a:lstStyle/>
          <a:p>
            <a:pPr>
              <a:buFont typeface="Wingdings" panose="05000000000000000000" pitchFamily="2" charset="2"/>
              <a:buChar char="§"/>
            </a:pPr>
            <a:endParaRPr lang="en-IE" sz="4000" b="1" dirty="0"/>
          </a:p>
          <a:p>
            <a:pPr marL="0" indent="0">
              <a:buNone/>
            </a:pPr>
            <a:r>
              <a:rPr lang="en-IE" sz="4000" b="1" dirty="0"/>
              <a:t>The Survey is:</a:t>
            </a:r>
          </a:p>
          <a:p>
            <a:pPr marL="0" indent="0">
              <a:buNone/>
            </a:pPr>
            <a:endParaRPr lang="en-IE" sz="4000" b="1" dirty="0"/>
          </a:p>
          <a:p>
            <a:pPr>
              <a:buFont typeface="Courier New" panose="02070309020205020404" pitchFamily="49" charset="0"/>
              <a:buChar char="o"/>
            </a:pPr>
            <a:r>
              <a:rPr lang="en-IE" sz="4000" b="1" dirty="0"/>
              <a:t> A Snapshot!</a:t>
            </a:r>
          </a:p>
          <a:p>
            <a:pPr>
              <a:buFont typeface="Courier New" panose="02070309020205020404" pitchFamily="49" charset="0"/>
              <a:buChar char="o"/>
            </a:pPr>
            <a:r>
              <a:rPr lang="en-IE" sz="4000" b="1" dirty="0"/>
              <a:t>Not Scientific!</a:t>
            </a:r>
          </a:p>
          <a:p>
            <a:pPr>
              <a:buFont typeface="Courier New" panose="02070309020205020404" pitchFamily="49" charset="0"/>
              <a:buChar char="o"/>
            </a:pPr>
            <a:r>
              <a:rPr lang="en-IE" sz="4000" b="1" dirty="0"/>
              <a:t>Some Dioceses include</a:t>
            </a:r>
          </a:p>
          <a:p>
            <a:pPr marL="0" indent="0">
              <a:buNone/>
            </a:pPr>
            <a:r>
              <a:rPr lang="en-IE" sz="4000" b="1" i="1" dirty="0"/>
              <a:t>Priests who are over 75 Years in their list of working Priests.</a:t>
            </a:r>
          </a:p>
          <a:p>
            <a:pPr>
              <a:buFont typeface="Courier New" panose="02070309020205020404" pitchFamily="49" charset="0"/>
              <a:buChar char="o"/>
            </a:pPr>
            <a:r>
              <a:rPr lang="en-IE" sz="4000" b="1" dirty="0"/>
              <a:t>Other Diocese don’t. </a:t>
            </a:r>
          </a:p>
          <a:p>
            <a:pPr marL="0" indent="0" algn="just">
              <a:buNone/>
            </a:pPr>
            <a:endParaRPr lang="en-IE" sz="40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43E10F47-EE8B-9DE5-F57D-E22BCCC15891}"/>
              </a:ext>
            </a:extLst>
          </p:cNvPr>
          <p:cNvPicPr>
            <a:picLocks noChangeAspect="1"/>
          </p:cNvPicPr>
          <p:nvPr/>
        </p:nvPicPr>
        <p:blipFill>
          <a:blip r:embed="rId3">
            <a:lum bright="70000" contrast="-70000"/>
          </a:blip>
          <a:stretch>
            <a:fillRect/>
          </a:stretch>
        </p:blipFill>
        <p:spPr>
          <a:xfrm>
            <a:off x="471986" y="3141721"/>
            <a:ext cx="3008889" cy="3008889"/>
          </a:xfrm>
          <a:prstGeom prst="rect">
            <a:avLst/>
          </a:prstGeom>
          <a:ln>
            <a:noFill/>
          </a:ln>
        </p:spPr>
      </p:pic>
    </p:spTree>
    <p:extLst>
      <p:ext uri="{BB962C8B-B14F-4D97-AF65-F5344CB8AC3E}">
        <p14:creationId xmlns:p14="http://schemas.microsoft.com/office/powerpoint/2010/main" val="3362365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D62894-D031-40FF-9D9B-533A4F6C2573}"/>
              </a:ext>
            </a:extLst>
          </p:cNvPr>
          <p:cNvSpPr>
            <a:spLocks noGrp="1"/>
          </p:cNvSpPr>
          <p:nvPr>
            <p:ph type="title"/>
          </p:nvPr>
        </p:nvSpPr>
        <p:spPr>
          <a:xfrm>
            <a:off x="273652" y="790982"/>
            <a:ext cx="3609654" cy="2243255"/>
          </a:xfrm>
        </p:spPr>
        <p:txBody>
          <a:bodyPr anchor="b">
            <a:noAutofit/>
          </a:bodyPr>
          <a:lstStyle/>
          <a:p>
            <a:r>
              <a:rPr lang="en-GB" sz="6000" dirty="0">
                <a:solidFill>
                  <a:schemeClr val="bg1"/>
                </a:solidFill>
                <a:effectLst/>
                <a:ea typeface="Calibri" panose="020F0502020204030204" pitchFamily="34" charset="0"/>
                <a:cs typeface="Times New Roman" panose="02020603050405020304" pitchFamily="18" charset="0"/>
              </a:rPr>
              <a:t>Please Note!</a:t>
            </a:r>
          </a:p>
        </p:txBody>
      </p:sp>
      <p:sp>
        <p:nvSpPr>
          <p:cNvPr id="3" name="Inhaltsplatzhalter 2">
            <a:extLst>
              <a:ext uri="{FF2B5EF4-FFF2-40B4-BE49-F238E27FC236}">
                <a16:creationId xmlns:a16="http://schemas.microsoft.com/office/drawing/2014/main" id="{2FA8619A-238A-464C-9202-E341E7AA94B4}"/>
              </a:ext>
            </a:extLst>
          </p:cNvPr>
          <p:cNvSpPr>
            <a:spLocks noGrp="1"/>
          </p:cNvSpPr>
          <p:nvPr>
            <p:ph idx="1"/>
          </p:nvPr>
        </p:nvSpPr>
        <p:spPr>
          <a:xfrm>
            <a:off x="4810259" y="649480"/>
            <a:ext cx="6555347" cy="5546047"/>
          </a:xfrm>
        </p:spPr>
        <p:txBody>
          <a:bodyPr anchor="ctr">
            <a:normAutofit/>
          </a:bodyPr>
          <a:lstStyle/>
          <a:p>
            <a:pPr marL="0" indent="0">
              <a:buNone/>
            </a:pPr>
            <a:endParaRPr lang="en-IE" sz="4000" b="1" dirty="0"/>
          </a:p>
          <a:p>
            <a:pPr>
              <a:buFont typeface="Courier New" panose="02070309020205020404" pitchFamily="49" charset="0"/>
              <a:buChar char="o"/>
            </a:pPr>
            <a:r>
              <a:rPr lang="en-IE" sz="4000" b="1" dirty="0"/>
              <a:t>Some Dioceses include</a:t>
            </a:r>
          </a:p>
          <a:p>
            <a:pPr marL="0" indent="0">
              <a:buNone/>
            </a:pPr>
            <a:r>
              <a:rPr lang="en-IE" sz="4000" b="1" i="1" dirty="0"/>
              <a:t>Religious Priests working in the Diocese in their list of priests. </a:t>
            </a:r>
          </a:p>
          <a:p>
            <a:pPr>
              <a:buFont typeface="Courier New" panose="02070309020205020404" pitchFamily="49" charset="0"/>
              <a:buChar char="o"/>
            </a:pPr>
            <a:r>
              <a:rPr lang="en-IE" sz="4000" b="1" dirty="0"/>
              <a:t>Other Diocese don’t. </a:t>
            </a:r>
          </a:p>
          <a:p>
            <a:pPr marL="0" indent="0" algn="just">
              <a:buNone/>
            </a:pPr>
            <a:endParaRPr lang="en-IE" sz="40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descr="Association of Catholic Priests Ireland - Home | Facebook">
            <a:extLst>
              <a:ext uri="{FF2B5EF4-FFF2-40B4-BE49-F238E27FC236}">
                <a16:creationId xmlns:a16="http://schemas.microsoft.com/office/drawing/2014/main" id="{9EFF6BC2-8781-4553-9B1D-F19E1D03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32216"/>
            <a:ext cx="1976438"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43E10F47-EE8B-9DE5-F57D-E22BCCC15891}"/>
              </a:ext>
            </a:extLst>
          </p:cNvPr>
          <p:cNvPicPr>
            <a:picLocks noChangeAspect="1"/>
          </p:cNvPicPr>
          <p:nvPr/>
        </p:nvPicPr>
        <p:blipFill>
          <a:blip r:embed="rId3">
            <a:lum bright="70000" contrast="-70000"/>
          </a:blip>
          <a:stretch>
            <a:fillRect/>
          </a:stretch>
        </p:blipFill>
        <p:spPr>
          <a:xfrm>
            <a:off x="471986" y="3141721"/>
            <a:ext cx="3008889" cy="3008889"/>
          </a:xfrm>
          <a:prstGeom prst="rect">
            <a:avLst/>
          </a:prstGeom>
          <a:ln>
            <a:noFill/>
          </a:ln>
        </p:spPr>
      </p:pic>
    </p:spTree>
    <p:extLst>
      <p:ext uri="{BB962C8B-B14F-4D97-AF65-F5344CB8AC3E}">
        <p14:creationId xmlns:p14="http://schemas.microsoft.com/office/powerpoint/2010/main" val="3802594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3770</Words>
  <Application>Microsoft Office PowerPoint</Application>
  <PresentationFormat>Widescreen</PresentationFormat>
  <Paragraphs>724</Paragraphs>
  <Slides>136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136</vt:i4>
      </vt:variant>
    </vt:vector>
  </HeadingPairs>
  <TitlesOfParts>
    <vt:vector size="145" baseType="lpstr">
      <vt:lpstr>Arial</vt:lpstr>
      <vt:lpstr>Calibri</vt:lpstr>
      <vt:lpstr>Calibri Light</vt:lpstr>
      <vt:lpstr>Courier New</vt:lpstr>
      <vt:lpstr>Palatino</vt:lpstr>
      <vt:lpstr>Times New Roman</vt:lpstr>
      <vt:lpstr>Wingdings</vt:lpstr>
      <vt:lpstr>Office</vt:lpstr>
      <vt:lpstr>Office</vt:lpstr>
      <vt:lpstr>ACP AGM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Apologies:</vt:lpstr>
      <vt:lpstr>Apologies:</vt:lpstr>
      <vt:lpstr>Apologies:</vt:lpstr>
      <vt:lpstr>Apologies:</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201:</vt:lpstr>
      <vt:lpstr>Abridged minutes 2021:</vt:lpstr>
      <vt:lpstr>Abridged minutes 2021:</vt:lpstr>
      <vt:lpstr>Abridged minutes 2021:</vt:lpstr>
      <vt:lpstr>Abridged minutes 2021: ACTS 10:11:18</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2021:</vt:lpstr>
      <vt:lpstr>Abridged minutes 2021:</vt:lpstr>
      <vt:lpstr>2021 AGM MINUTE- THEMES</vt:lpstr>
      <vt:lpstr>2021 AGM MINUTE- THEMES</vt:lpstr>
      <vt:lpstr>2020 AGM MINUTE- THEMES</vt:lpstr>
      <vt:lpstr>2021 AGM MINUTES</vt:lpstr>
      <vt:lpstr>ACP</vt:lpstr>
      <vt:lpstr>ACP ADVISORY TEAM</vt:lpstr>
      <vt:lpstr>ACP ADVISORY TEAM</vt:lpstr>
      <vt:lpstr>ACP ADVISORY TEAM</vt:lpstr>
      <vt:lpstr>ACP ADVISORY TEAM</vt:lpstr>
      <vt:lpstr>ACP ADVISORY TEAM</vt:lpstr>
      <vt:lpstr>PowerPoint Presentation</vt:lpstr>
      <vt:lpstr>ACP LEADERSHIP TEAM</vt:lpstr>
      <vt:lpstr>ACP OPERATIONAL REPORT</vt:lpstr>
      <vt:lpstr>Press Releases 2021</vt:lpstr>
      <vt:lpstr>Press Releases 2022</vt:lpstr>
      <vt:lpstr>PowerPoint Presentation</vt:lpstr>
      <vt:lpstr>PowerPoint Presentation</vt:lpstr>
      <vt:lpstr>PowerPoint Presentation</vt:lpstr>
      <vt:lpstr>PowerPoint Presentation</vt:lpstr>
      <vt:lpstr>PowerPoint Presentation</vt:lpstr>
      <vt:lpstr>Leadership Meetings since last AGM, Nov 2021</vt:lpstr>
      <vt:lpstr>Leadership Meeting- Themes/Agendas</vt:lpstr>
      <vt:lpstr>PowerPoint Presentation</vt:lpstr>
      <vt:lpstr>PowerPoint Presentation</vt:lpstr>
      <vt:lpstr>Leadership Meeting- Themes/Agendas</vt:lpstr>
      <vt:lpstr>Leadership Meeting- Themes/Agendas</vt:lpstr>
      <vt:lpstr>Leadership Service</vt:lpstr>
      <vt:lpstr>Leadership Service</vt:lpstr>
      <vt:lpstr>Advisory Meetings  Meetings since last AGM, Nov 21 </vt:lpstr>
      <vt:lpstr>Advisory Group- Themes/Agendas</vt:lpstr>
      <vt:lpstr>Advisory Group- Themes/Agendas</vt:lpstr>
      <vt:lpstr>Irish Synod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Priests in Crisis (1-11)</vt:lpstr>
      <vt:lpstr>CARE OF PRIESTS</vt:lpstr>
      <vt:lpstr>Letters 2022</vt:lpstr>
      <vt:lpstr>Arbitration Panel</vt:lpstr>
      <vt:lpstr>Arbitration Panel</vt:lpstr>
      <vt:lpstr>Arbitration Panel</vt:lpstr>
      <vt:lpstr>PowerPoint Presentation</vt:lpstr>
      <vt:lpstr>Please Note!</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OF PRIESTS</vt:lpstr>
      <vt:lpstr>ACP WEBSITE/ SOCIAL MEDIA </vt:lpstr>
      <vt:lpstr>ACP WEBSITE/ SOCIAL MEDIA </vt:lpstr>
      <vt:lpstr>PowerPoint Presentation</vt:lpstr>
      <vt:lpstr>FINANCE </vt:lpstr>
      <vt:lpstr>ASSOCIATION OF CATHOLIC PRIESTS INCOME/EXPENDITURE ACCOUNT  31 AUG 2022</vt:lpstr>
      <vt:lpstr>ASSOCIATION OF CATHOLIC PRIESTS Comparative INCOME/EXPENDITURE ACCOUNT 31 AUG 2020 and 31 AUG 2021</vt:lpstr>
      <vt:lpstr>FINANCE </vt:lpstr>
      <vt:lpstr>FINANCE </vt:lpstr>
      <vt:lpstr>FINANCE </vt:lpstr>
      <vt:lpstr>PowerPoint Presentation</vt:lpstr>
      <vt:lpstr>PowerPoint Presentation</vt:lpstr>
      <vt:lpstr>PowerPoint Presentation</vt:lpstr>
      <vt:lpstr> The ACP Today-</vt:lpstr>
      <vt:lpstr>   HELPING THE ACP TO THRIVE:</vt:lpstr>
      <vt:lpstr>AOB  </vt:lpstr>
      <vt:lpstr>CONCLUSION  </vt:lpstr>
      <vt:lpstr>CONCLUSION  </vt:lpstr>
      <vt:lpstr>CONCLUSION  </vt:lpstr>
      <vt:lpstr>ACP Information Card</vt:lpstr>
      <vt:lpstr>ACP Information Card</vt:lpstr>
      <vt:lpstr>ACP Information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 AGM</dc:title>
  <dc:creator>Robin Damaschke</dc:creator>
  <cp:lastModifiedBy>Gerry O´Connor</cp:lastModifiedBy>
  <cp:revision>58</cp:revision>
  <cp:lastPrinted>2022-10-18T16:09:45Z</cp:lastPrinted>
  <dcterms:created xsi:type="dcterms:W3CDTF">2021-11-04T16:53:20Z</dcterms:created>
  <dcterms:modified xsi:type="dcterms:W3CDTF">2022-10-19T11:54:40Z</dcterms:modified>
</cp:coreProperties>
</file>